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18" r:id="rId4"/>
    <p:sldMasterId id="2147483759" r:id="rId5"/>
    <p:sldMasterId id="2147483768" r:id="rId6"/>
  </p:sldMasterIdLst>
  <p:notesMasterIdLst>
    <p:notesMasterId r:id="rId38"/>
  </p:notesMasterIdLst>
  <p:sldIdLst>
    <p:sldId id="1663" r:id="rId7"/>
    <p:sldId id="1720" r:id="rId8"/>
    <p:sldId id="1845" r:id="rId9"/>
    <p:sldId id="1851" r:id="rId10"/>
    <p:sldId id="2485" r:id="rId11"/>
    <p:sldId id="1670" r:id="rId12"/>
    <p:sldId id="1853" r:id="rId13"/>
    <p:sldId id="2486" r:id="rId14"/>
    <p:sldId id="2487" r:id="rId15"/>
    <p:sldId id="2491" r:id="rId16"/>
    <p:sldId id="770" r:id="rId17"/>
    <p:sldId id="4546" r:id="rId18"/>
    <p:sldId id="1870" r:id="rId19"/>
    <p:sldId id="4436" r:id="rId20"/>
    <p:sldId id="2490" r:id="rId21"/>
    <p:sldId id="2489" r:id="rId22"/>
    <p:sldId id="1881" r:id="rId23"/>
    <p:sldId id="2076136140" r:id="rId24"/>
    <p:sldId id="2633" r:id="rId25"/>
    <p:sldId id="1878" r:id="rId26"/>
    <p:sldId id="2637" r:id="rId27"/>
    <p:sldId id="2498" r:id="rId28"/>
    <p:sldId id="2488" r:id="rId29"/>
    <p:sldId id="2492" r:id="rId30"/>
    <p:sldId id="2493" r:id="rId31"/>
    <p:sldId id="1886" r:id="rId32"/>
    <p:sldId id="2499" r:id="rId33"/>
    <p:sldId id="2494" r:id="rId34"/>
    <p:sldId id="2495" r:id="rId35"/>
    <p:sldId id="2496" r:id="rId36"/>
    <p:sldId id="249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786" autoAdjust="0"/>
  </p:normalViewPr>
  <p:slideViewPr>
    <p:cSldViewPr snapToGrid="0">
      <p:cViewPr varScale="1">
        <p:scale>
          <a:sx n="93" d="100"/>
          <a:sy n="93" d="100"/>
        </p:scale>
        <p:origin x="12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301ED2-8D8C-453D-B7D5-5E6267BB4A98}" type="datetimeFigureOut">
              <a:rPr lang="en-US" smtClean="0"/>
              <a:t>7/11/2019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D9110-2DD6-4C10-B54C-8C65C363155D}" type="slidenum">
              <a:rPr lang="en-US" smtClean="0"/>
              <a:t>‹#›</a:t>
            </a:fld>
            <a:endParaRPr lang="en-US"/>
          </a:p>
        </p:txBody>
      </p:sp>
    </p:spTree>
    <p:extLst>
      <p:ext uri="{BB962C8B-B14F-4D97-AF65-F5344CB8AC3E}">
        <p14:creationId xmlns:p14="http://schemas.microsoft.com/office/powerpoint/2010/main" val="82126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5:50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what is NEW here</a:t>
            </a:r>
          </a:p>
          <a:p>
            <a:endParaRPr lang="en-US"/>
          </a:p>
          <a:p>
            <a:r>
              <a:rPr lang="en-US"/>
              <a:t>FASTEST!!</a:t>
            </a:r>
          </a:p>
          <a:p>
            <a:r>
              <a:rPr lang="en-US"/>
              <a:t>Logical/virtual circuits on the ExpressRoute Direct port pair</a:t>
            </a:r>
          </a:p>
          <a:p>
            <a:r>
              <a:rPr lang="en-US"/>
              <a:t>Massive data ingestion or MDI</a:t>
            </a:r>
          </a:p>
        </p:txBody>
      </p:sp>
    </p:spTree>
    <p:extLst>
      <p:ext uri="{BB962C8B-B14F-4D97-AF65-F5344CB8AC3E}">
        <p14:creationId xmlns:p14="http://schemas.microsoft.com/office/powerpoint/2010/main" val="1008133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94404-AFDF-43D1-9FE0-300080EAC1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526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 up**</a:t>
            </a:r>
          </a:p>
          <a:p>
            <a:r>
              <a:rPr lang="en-US"/>
              <a:t>-Using existing infrastructure – connect ER circuits together on-demand</a:t>
            </a:r>
          </a:p>
          <a:p>
            <a:r>
              <a:rPr lang="en-US"/>
              <a:t>-Uses Microsoft’s global network and global presence</a:t>
            </a:r>
          </a:p>
          <a:p>
            <a:r>
              <a:rPr lang="en-US"/>
              <a:t>-Emphasize works with WAN provider – multi national – utilize our WAN for sites your provider may not be present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5:57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5915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Used in geo and outside the geo with a simple flip of SKU – instant access to *global network*</a:t>
            </a:r>
          </a:p>
          <a:p>
            <a:r>
              <a:rPr lang="en-US"/>
              <a:t>Private access end to end</a:t>
            </a:r>
          </a:p>
          <a:p>
            <a:r>
              <a:rPr lang="en-US"/>
              <a:t>-Build complex network environments</a:t>
            </a:r>
          </a:p>
          <a:p>
            <a:r>
              <a:rPr lang="en-US"/>
              <a:t>-Available in a lot of countries – Australia very new</a:t>
            </a:r>
          </a:p>
          <a:p>
            <a:r>
              <a:rPr lang="en-US"/>
              <a:t>-Also supported in US Gov cloud </a:t>
            </a:r>
          </a:p>
          <a:p>
            <a:r>
              <a:rPr lang="en-US"/>
              <a:t>----Transition to Demos----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7/11/2019 5:57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548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Easily configure connectivity</a:t>
            </a:r>
            <a:r>
              <a:rPr kumimoji="0" lang="en-US" sz="900" b="0" i="0" u="none" strike="noStrike" kern="1200" cap="none" spc="0" normalizeH="0" noProof="0">
                <a:ln>
                  <a:noFill/>
                </a:ln>
                <a:gradFill>
                  <a:gsLst>
                    <a:gs pos="76991">
                      <a:srgbClr val="D83B01"/>
                    </a:gs>
                    <a:gs pos="62832">
                      <a:srgbClr val="D83B01"/>
                    </a:gs>
                  </a:gsLst>
                  <a:lin ang="5400000" scaled="0"/>
                </a:gradFill>
                <a:effectLst/>
                <a:uLnTx/>
                <a:uFillTx/>
                <a:latin typeface="Segoe UI Semibold"/>
                <a:ea typeface="+mn-ea"/>
                <a:cs typeface="+mn-cs"/>
              </a:rPr>
              <a:t> policies </a:t>
            </a: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for all your resources </a:t>
            </a:r>
            <a:r>
              <a:rPr lang="en-US" sz="900">
                <a:gradFill>
                  <a:gsLst>
                    <a:gs pos="76991">
                      <a:srgbClr val="D83B01"/>
                    </a:gs>
                    <a:gs pos="62832">
                      <a:srgbClr val="D83B01"/>
                    </a:gs>
                  </a:gsLst>
                  <a:lin ang="5400000" scaled="0"/>
                </a:gradFill>
                <a:latin typeface="Segoe UI Semibold"/>
              </a:rPr>
              <a:t>using network &amp; application (fully qualified domain name filtering) rules</a:t>
            </a:r>
            <a:endPar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Both inbound and outbound support and NAT (SNAT and </a:t>
            </a:r>
            <a:r>
              <a:rPr lang="en-US" b="1"/>
              <a:t>DNAT)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FQDN Tags </a:t>
            </a:r>
            <a:r>
              <a:rPr lang="en-US"/>
              <a:t>support (e.g. Windows Update, ASE) to allow easy rule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Deployed in a click; fully integrated with the Azure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5:54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Audience questions:</a:t>
            </a:r>
          </a:p>
          <a:p>
            <a:pPr marL="228600" indent="-228600">
              <a:buAutoNum type="arabicParenR"/>
            </a:pPr>
            <a:r>
              <a:rPr lang="en-US" dirty="0"/>
              <a:t>Who is here for Global Reach? (can anyone tell me what Global Reach is?)</a:t>
            </a:r>
          </a:p>
          <a:p>
            <a:pPr marL="228600" indent="-228600">
              <a:buAutoNum type="arabicParenR"/>
            </a:pPr>
            <a:r>
              <a:rPr lang="en-US" dirty="0"/>
              <a:t>Who is here for Front Door? (can anyone tell me what Front Door is?)</a:t>
            </a:r>
          </a:p>
          <a:p>
            <a:pPr marL="228600" indent="-228600">
              <a:buAutoNum type="arabicParenR"/>
            </a:pPr>
            <a:r>
              <a:rPr lang="en-US" dirty="0"/>
              <a:t>Who is here for both? You’re my people! </a:t>
            </a:r>
            <a:r>
              <a:rPr lang="en-US" dirty="0">
                <a:sym typeface="Wingdings" panose="05000000000000000000" pitchFamily="2" charset="2"/>
              </a:rPr>
              <a:t></a:t>
            </a:r>
          </a:p>
          <a:p>
            <a:pPr marL="228600" indent="-228600">
              <a:buAutoNum type="arabicParenR"/>
            </a:pPr>
            <a:r>
              <a:rPr lang="en-US" dirty="0">
                <a:sym typeface="Wingdings" panose="05000000000000000000" pitchFamily="2" charset="2"/>
              </a:rPr>
              <a:t>Anything we should put in the parking lot to cover if time allows?</a:t>
            </a:r>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41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268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59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171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94404-AFDF-43D1-9FE0-300080EAC1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996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larger offices and DC you may need higher throughput OR locations that don’t have good Internet ExpressRoute is a good option.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7/11/2019 6:09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015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jp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jp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jp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9BE2-3CE2-4BA9-BF03-FD02816A2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ED60C-1007-41B9-A791-843A6CE813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AD3C3-E3D7-4BF3-BFA6-CDC2B1EC4FD5}"/>
              </a:ext>
            </a:extLst>
          </p:cNvPr>
          <p:cNvSpPr>
            <a:spLocks noGrp="1"/>
          </p:cNvSpPr>
          <p:nvPr>
            <p:ph type="dt" sz="half" idx="10"/>
          </p:nvPr>
        </p:nvSpPr>
        <p:spPr/>
        <p:txBody>
          <a:bodyPr/>
          <a:lstStyle/>
          <a:p>
            <a:fld id="{F81B18F7-33A7-45BC-9856-88710170B631}" type="datetimeFigureOut">
              <a:rPr lang="en-US" smtClean="0"/>
              <a:t>7/11/2019</a:t>
            </a:fld>
            <a:endParaRPr lang="en-US"/>
          </a:p>
        </p:txBody>
      </p:sp>
      <p:sp>
        <p:nvSpPr>
          <p:cNvPr id="5" name="Footer Placeholder 4">
            <a:extLst>
              <a:ext uri="{FF2B5EF4-FFF2-40B4-BE49-F238E27FC236}">
                <a16:creationId xmlns:a16="http://schemas.microsoft.com/office/drawing/2014/main" id="{E738279C-58D5-4F57-ACBC-1CE3CFC71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F5BD2-BC2D-41A8-B5B3-A5C1B4B605B9}"/>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70702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2CB7-F254-4AC7-95B8-54ED3E100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E48ED8-979B-43EA-B091-22E8F51BC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D415-FD9D-4D97-8BEA-861895DFD805}"/>
              </a:ext>
            </a:extLst>
          </p:cNvPr>
          <p:cNvSpPr>
            <a:spLocks noGrp="1"/>
          </p:cNvSpPr>
          <p:nvPr>
            <p:ph type="dt" sz="half" idx="10"/>
          </p:nvPr>
        </p:nvSpPr>
        <p:spPr/>
        <p:txBody>
          <a:bodyPr/>
          <a:lstStyle/>
          <a:p>
            <a:fld id="{F81B18F7-33A7-45BC-9856-88710170B631}" type="datetimeFigureOut">
              <a:rPr lang="en-US" smtClean="0"/>
              <a:t>7/11/2019</a:t>
            </a:fld>
            <a:endParaRPr lang="en-US"/>
          </a:p>
        </p:txBody>
      </p:sp>
      <p:sp>
        <p:nvSpPr>
          <p:cNvPr id="5" name="Footer Placeholder 4">
            <a:extLst>
              <a:ext uri="{FF2B5EF4-FFF2-40B4-BE49-F238E27FC236}">
                <a16:creationId xmlns:a16="http://schemas.microsoft.com/office/drawing/2014/main" id="{92772868-7AED-47B1-8BED-EFDF58ACC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F452A-F859-4443-AC94-6EA60A7548E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959752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22893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3620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8164-7775-4DB9-8966-ADB06F8DE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443276-A825-4E5A-95C4-2C5D973E90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B417F-1A01-4545-AB8E-0B5E5D148FEC}"/>
              </a:ext>
            </a:extLst>
          </p:cNvPr>
          <p:cNvSpPr>
            <a:spLocks noGrp="1"/>
          </p:cNvSpPr>
          <p:nvPr>
            <p:ph type="dt" sz="half" idx="10"/>
          </p:nvPr>
        </p:nvSpPr>
        <p:spPr/>
        <p:txBody>
          <a:bodyPr/>
          <a:lstStyle/>
          <a:p>
            <a:fld id="{4FB6B100-6941-4ECA-BFDE-6B1B2B633D2C}" type="datetimeFigureOut">
              <a:rPr lang="en-US" smtClean="0"/>
              <a:t>7/11/2019</a:t>
            </a:fld>
            <a:endParaRPr lang="en-US"/>
          </a:p>
        </p:txBody>
      </p:sp>
      <p:sp>
        <p:nvSpPr>
          <p:cNvPr id="5" name="Footer Placeholder 4">
            <a:extLst>
              <a:ext uri="{FF2B5EF4-FFF2-40B4-BE49-F238E27FC236}">
                <a16:creationId xmlns:a16="http://schemas.microsoft.com/office/drawing/2014/main" id="{6E79D81C-003D-42D8-8309-5BAEB69A1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011B9-CDB3-49C5-B9CA-D72B5B7E8A37}"/>
              </a:ext>
            </a:extLst>
          </p:cNvPr>
          <p:cNvSpPr>
            <a:spLocks noGrp="1"/>
          </p:cNvSpPr>
          <p:nvPr>
            <p:ph type="sldNum" sz="quarter" idx="12"/>
          </p:nvPr>
        </p:nvSpPr>
        <p:spPr/>
        <p:txBody>
          <a:bodyPr/>
          <a:lstStyle/>
          <a:p>
            <a:fld id="{E0D0C258-5823-4F2C-B9BF-2572B50EDEF0}" type="slidenum">
              <a:rPr lang="en-US" smtClean="0"/>
              <a:t>‹#›</a:t>
            </a:fld>
            <a:endParaRPr lang="en-US"/>
          </a:p>
        </p:txBody>
      </p:sp>
    </p:spTree>
    <p:extLst>
      <p:ext uri="{BB962C8B-B14F-4D97-AF65-F5344CB8AC3E}">
        <p14:creationId xmlns:p14="http://schemas.microsoft.com/office/powerpoint/2010/main" val="7472700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9556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45715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0"/>
            <a:ext cx="12009120" cy="68580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 name="Rectangle 2"/>
          <p:cNvSpPr/>
          <p:nvPr userDrawn="1"/>
        </p:nvSpPr>
        <p:spPr>
          <a:xfrm>
            <a:off x="0" y="-1"/>
            <a:ext cx="384048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87680" y="365760"/>
            <a:ext cx="3048000" cy="914096"/>
          </a:xfrm>
        </p:spPr>
        <p:txBody>
          <a:bodyPr/>
          <a:lstStyle>
            <a:lvl1pPr>
              <a:defRPr sz="220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145280" y="2971224"/>
            <a:ext cx="7741920" cy="433965"/>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145280" y="6077637"/>
            <a:ext cx="7741920" cy="323165"/>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Source line (will not appear in presentation mode if left blank)</a:t>
            </a:r>
          </a:p>
        </p:txBody>
      </p:sp>
    </p:spTree>
    <p:extLst>
      <p:ext uri="{BB962C8B-B14F-4D97-AF65-F5344CB8AC3E}">
        <p14:creationId xmlns:p14="http://schemas.microsoft.com/office/powerpoint/2010/main" val="9910336"/>
      </p:ext>
    </p:extLst>
  </p:cSld>
  <p:clrMapOvr>
    <a:masterClrMapping/>
  </p:clrMapOvr>
  <p:transition>
    <p:fade/>
  </p:transition>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53645824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7" name="Rectangle 26"/>
          <p:cNvSpPr/>
          <p:nvPr/>
        </p:nvSpPr>
        <p:spPr bwMode="auto">
          <a:xfrm>
            <a:off x="3352800" y="2514600"/>
            <a:ext cx="6398372" cy="1828800"/>
          </a:xfrm>
          <a:prstGeom prst="rect">
            <a:avLst/>
          </a:prstGeom>
          <a:solidFill>
            <a:schemeClr val="accent5">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t" anchorCtr="0" compatLnSpc="1">
            <a:prstTxWarp prst="textNoShape">
              <a:avLst/>
            </a:prstTxWarp>
          </a:bodyPr>
          <a:lstStyle/>
          <a:p>
            <a:pPr defTabSz="699227" fontAlgn="base">
              <a:spcBef>
                <a:spcPct val="0"/>
              </a:spcBef>
              <a:spcAft>
                <a:spcPct val="0"/>
              </a:spcAft>
            </a:pPr>
            <a:endParaRPr lang="en-US" sz="3600" dirty="0">
              <a:gradFill>
                <a:gsLst>
                  <a:gs pos="0">
                    <a:srgbClr val="FFFFFF"/>
                  </a:gs>
                  <a:gs pos="100000">
                    <a:srgbClr val="FFFFFF"/>
                  </a:gs>
                </a:gsLst>
                <a:lin ang="5400000" scaled="0"/>
              </a:gradFill>
              <a:latin typeface="+mj-lt"/>
            </a:endParaRPr>
          </a:p>
        </p:txBody>
      </p:sp>
      <p:sp>
        <p:nvSpPr>
          <p:cNvPr id="28" name="Rectangle 27"/>
          <p:cNvSpPr/>
          <p:nvPr/>
        </p:nvSpPr>
        <p:spPr bwMode="auto">
          <a:xfrm>
            <a:off x="3349683" y="4337637"/>
            <a:ext cx="6400800" cy="1069025"/>
          </a:xfrm>
          <a:prstGeom prst="rect">
            <a:avLst/>
          </a:prstGeom>
          <a:solidFill>
            <a:schemeClr val="accent2">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699227" fontAlgn="base">
              <a:spcBef>
                <a:spcPct val="0"/>
              </a:spcBef>
              <a:spcAft>
                <a:spcPct val="0"/>
              </a:spcAft>
            </a:pPr>
            <a:endParaRPr lang="en-US" sz="2000" dirty="0">
              <a:gradFill>
                <a:gsLst>
                  <a:gs pos="0">
                    <a:srgbClr val="FFFFFF"/>
                  </a:gs>
                  <a:gs pos="100000">
                    <a:srgbClr val="FFFFFF"/>
                  </a:gs>
                </a:gsLst>
                <a:lin ang="5400000" scaled="0"/>
              </a:gradFill>
              <a:latin typeface="+mj-lt"/>
            </a:endParaRPr>
          </a:p>
        </p:txBody>
      </p:sp>
      <p:sp>
        <p:nvSpPr>
          <p:cNvPr id="29" name="Title 7"/>
          <p:cNvSpPr>
            <a:spLocks noGrp="1"/>
          </p:cNvSpPr>
          <p:nvPr>
            <p:ph type="title" hasCustomPrompt="1"/>
          </p:nvPr>
        </p:nvSpPr>
        <p:spPr>
          <a:xfrm>
            <a:off x="3349683" y="2520573"/>
            <a:ext cx="6400800" cy="1828801"/>
          </a:xfrm>
        </p:spPr>
        <p:txBody>
          <a:bodyPr/>
          <a:lstStyle>
            <a:lvl1pPr>
              <a:defRPr>
                <a:solidFill>
                  <a:schemeClr val="bg1"/>
                </a:solidFill>
              </a:defRPr>
            </a:lvl1pPr>
          </a:lstStyle>
          <a:p>
            <a:r>
              <a:rPr lang="en-US" dirty="0"/>
              <a:t>Presentation Title</a:t>
            </a:r>
          </a:p>
        </p:txBody>
      </p:sp>
      <p:sp>
        <p:nvSpPr>
          <p:cNvPr id="30" name="Text Placeholder 15"/>
          <p:cNvSpPr>
            <a:spLocks noGrp="1"/>
          </p:cNvSpPr>
          <p:nvPr>
            <p:ph type="body" sz="quarter" idx="10" hasCustomPrompt="1"/>
          </p:nvPr>
        </p:nvSpPr>
        <p:spPr>
          <a:xfrm>
            <a:off x="3349683" y="4346951"/>
            <a:ext cx="6400800" cy="800219"/>
          </a:xfrm>
        </p:spPr>
        <p:txBody>
          <a:bodyPr/>
          <a:lstStyle>
            <a:lvl1pPr marL="0" indent="0">
              <a:buNone/>
              <a:defRPr sz="2000">
                <a:solidFill>
                  <a:schemeClr val="bg1"/>
                </a:solidFill>
              </a:defRPr>
            </a:lvl1pPr>
          </a:lstStyle>
          <a:p>
            <a:pPr lvl="0"/>
            <a:r>
              <a:rPr lang="en-US" dirty="0"/>
              <a:t>Date</a:t>
            </a:r>
          </a:p>
          <a:p>
            <a:pPr lvl="0"/>
            <a:r>
              <a:rPr lang="en-US" dirty="0"/>
              <a:t>Presenter</a:t>
            </a: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86000" cy="840890"/>
          </a:xfrm>
          <a:prstGeom prst="rect">
            <a:avLst/>
          </a:prstGeom>
        </p:spPr>
      </p:pic>
    </p:spTree>
    <p:extLst>
      <p:ext uri="{BB962C8B-B14F-4D97-AF65-F5344CB8AC3E}">
        <p14:creationId xmlns:p14="http://schemas.microsoft.com/office/powerpoint/2010/main" val="30604870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74293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2793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99728-DCD5-4D9A-BE99-E4ACA5E5EC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D344C5-C86D-4C68-9286-0CA26B351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1A208-C886-474B-9454-CE6437F7EB76}"/>
              </a:ext>
            </a:extLst>
          </p:cNvPr>
          <p:cNvSpPr>
            <a:spLocks noGrp="1"/>
          </p:cNvSpPr>
          <p:nvPr>
            <p:ph type="dt" sz="half" idx="10"/>
          </p:nvPr>
        </p:nvSpPr>
        <p:spPr/>
        <p:txBody>
          <a:bodyPr/>
          <a:lstStyle/>
          <a:p>
            <a:fld id="{F81B18F7-33A7-45BC-9856-88710170B631}" type="datetimeFigureOut">
              <a:rPr lang="en-US" smtClean="0"/>
              <a:t>7/11/2019</a:t>
            </a:fld>
            <a:endParaRPr lang="en-US"/>
          </a:p>
        </p:txBody>
      </p:sp>
      <p:sp>
        <p:nvSpPr>
          <p:cNvPr id="5" name="Footer Placeholder 4">
            <a:extLst>
              <a:ext uri="{FF2B5EF4-FFF2-40B4-BE49-F238E27FC236}">
                <a16:creationId xmlns:a16="http://schemas.microsoft.com/office/drawing/2014/main" id="{0E44E904-169E-4F6F-AB24-716BAE868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2F181-1DDD-4E27-9584-4B9E8293733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4658675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1790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 Business Forward (blue 1)">
    <p:bg>
      <p:bgPr>
        <a:solidFill>
          <a:srgbClr val="021C38"/>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
        <p:nvSpPr>
          <p:cNvPr id="6" name="Title 1"/>
          <p:cNvSpPr txBox="1">
            <a:spLocks/>
          </p:cNvSpPr>
          <p:nvPr userDrawn="1"/>
        </p:nvSpPr>
        <p:spPr>
          <a:xfrm>
            <a:off x="348610" y="2949582"/>
            <a:ext cx="8934679" cy="961729"/>
          </a:xfrm>
          <a:prstGeom prst="rect">
            <a:avLst/>
          </a:prstGeom>
          <a:noFill/>
        </p:spPr>
        <p:txBody>
          <a:bodyPr vert="horz" wrap="square" lIns="143428" tIns="89642" rIns="143428" bIns="89642" rtlCol="0" anchor="b"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4902"/>
              <a:t>Microsoft Business Forward</a:t>
            </a:r>
          </a:p>
        </p:txBody>
      </p:sp>
      <p:cxnSp>
        <p:nvCxnSpPr>
          <p:cNvPr id="9" name="Straight Connector 8"/>
          <p:cNvCxnSpPr/>
          <p:nvPr userDrawn="1"/>
        </p:nvCxnSpPr>
        <p:spPr>
          <a:xfrm>
            <a:off x="2398771" y="3430446"/>
            <a:ext cx="0" cy="2331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9834131" y="294038"/>
            <a:ext cx="2091659" cy="588449"/>
          </a:xfrm>
          <a:prstGeom prst="rect">
            <a:avLst/>
          </a:prstGeom>
          <a:noFill/>
        </p:spPr>
        <p:txBody>
          <a:bodyPr wrap="square" lIns="179285" tIns="143428" rIns="179285" bIns="143428" rtlCol="0">
            <a:spAutoFit/>
          </a:bodyPr>
          <a:lstStyle/>
          <a:p>
            <a:pPr algn="r">
              <a:lnSpc>
                <a:spcPct val="90000"/>
              </a:lnSpc>
              <a:spcAft>
                <a:spcPts val="588"/>
              </a:spcAft>
            </a:pPr>
            <a:r>
              <a:rPr lang="en-US" sz="2157">
                <a:gradFill>
                  <a:gsLst>
                    <a:gs pos="2917">
                      <a:schemeClr val="tx1"/>
                    </a:gs>
                    <a:gs pos="30000">
                      <a:schemeClr val="tx1"/>
                    </a:gs>
                  </a:gsLst>
                  <a:lin ang="5400000" scaled="0"/>
                </a:gradFill>
              </a:rPr>
              <a:t>Dynamics 365</a:t>
            </a:r>
          </a:p>
        </p:txBody>
      </p:sp>
    </p:spTree>
    <p:extLst>
      <p:ext uri="{BB962C8B-B14F-4D97-AF65-F5344CB8AC3E}">
        <p14:creationId xmlns:p14="http://schemas.microsoft.com/office/powerpoint/2010/main" val="3185703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 Business Forward (blue 2)">
    <p:bg>
      <p:bgPr>
        <a:solidFill>
          <a:srgbClr val="021C3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171035"/>
            <a:ext cx="12192000" cy="4686965"/>
          </a:xfrm>
          <a:prstGeom prst="rect">
            <a:avLst/>
          </a:prstGeom>
        </p:spPr>
      </p:pic>
      <p:pic>
        <p:nvPicPr>
          <p:cNvPr id="11" name="Picture 10"/>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786238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66065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65545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5044980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20826520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055926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21C38"/>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3496553"/>
            <a:ext cx="8964248"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itle 1"/>
          <p:cNvSpPr>
            <a:spLocks noGrp="1"/>
          </p:cNvSpPr>
          <p:nvPr>
            <p:ph type="title" hasCustomPrompt="1"/>
          </p:nvPr>
        </p:nvSpPr>
        <p:spPr>
          <a:xfrm>
            <a:off x="269302" y="1488276"/>
            <a:ext cx="8964185" cy="179309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Demo</a:t>
            </a:r>
          </a:p>
        </p:txBody>
      </p:sp>
    </p:spTree>
    <p:extLst>
      <p:ext uri="{BB962C8B-B14F-4D97-AF65-F5344CB8AC3E}">
        <p14:creationId xmlns:p14="http://schemas.microsoft.com/office/powerpoint/2010/main" val="478497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21C38"/>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2" y="1488276"/>
            <a:ext cx="8964185" cy="179309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Video</a:t>
            </a:r>
          </a:p>
        </p:txBody>
      </p:sp>
    </p:spTree>
    <p:extLst>
      <p:ext uri="{BB962C8B-B14F-4D97-AF65-F5344CB8AC3E}">
        <p14:creationId xmlns:p14="http://schemas.microsoft.com/office/powerpoint/2010/main" val="356300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2579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21C38"/>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2" y="1488276"/>
            <a:ext cx="8964185" cy="179309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69066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66877"/>
            <a:ext cx="4795873" cy="724246"/>
          </a:xfrm>
        </p:spPr>
        <p:txBody>
          <a:bodyPr wrap="square" anchor="ctr">
            <a:spAutoFit/>
          </a:bodyPr>
          <a:lstStyle>
            <a:lvl1pPr>
              <a:defRPr sz="3921" baseline="0">
                <a:gradFill>
                  <a:gsLst>
                    <a:gs pos="1250">
                      <a:schemeClr val="tx1"/>
                    </a:gs>
                    <a:gs pos="100000">
                      <a:schemeClr val="tx1"/>
                    </a:gs>
                  </a:gsLst>
                  <a:lin ang="5400000" scaled="0"/>
                </a:gradFill>
              </a:defRPr>
            </a:lvl1pPr>
          </a:lstStyle>
          <a:p>
            <a:r>
              <a:rPr lang="en-US"/>
              <a:t>Square photo layout</a:t>
            </a:r>
          </a:p>
        </p:txBody>
      </p:sp>
    </p:spTree>
    <p:extLst>
      <p:ext uri="{BB962C8B-B14F-4D97-AF65-F5344CB8AC3E}">
        <p14:creationId xmlns:p14="http://schemas.microsoft.com/office/powerpoint/2010/main" val="33023625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30197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21C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832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3649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21C3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099255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59877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66390"/>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99894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570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3810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88297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01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00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44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82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6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1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E091-14B3-44A5-AFBD-7558FCEFD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800697-B009-45BB-AC83-2D085F5A8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61446-4DFA-4629-BC5E-8B216D3C1AB5}"/>
              </a:ext>
            </a:extLst>
          </p:cNvPr>
          <p:cNvSpPr>
            <a:spLocks noGrp="1"/>
          </p:cNvSpPr>
          <p:nvPr>
            <p:ph type="dt" sz="half" idx="10"/>
          </p:nvPr>
        </p:nvSpPr>
        <p:spPr/>
        <p:txBody>
          <a:bodyPr/>
          <a:lstStyle/>
          <a:p>
            <a:fld id="{F81B18F7-33A7-45BC-9856-88710170B631}" type="datetimeFigureOut">
              <a:rPr lang="en-US" smtClean="0"/>
              <a:t>7/11/2019</a:t>
            </a:fld>
            <a:endParaRPr lang="en-US"/>
          </a:p>
        </p:txBody>
      </p:sp>
      <p:sp>
        <p:nvSpPr>
          <p:cNvPr id="5" name="Footer Placeholder 4">
            <a:extLst>
              <a:ext uri="{FF2B5EF4-FFF2-40B4-BE49-F238E27FC236}">
                <a16:creationId xmlns:a16="http://schemas.microsoft.com/office/drawing/2014/main" id="{A461D033-EE49-436E-9FD5-A4C2A856F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8EC72-DE17-4421-B485-8484D2001B6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08433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0098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229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966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249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005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93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747584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34263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56570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527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2108-6E8F-4756-94CF-5270C3E3A2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4B40E1-8DCB-4DF6-86FF-4728EE55E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FAC69-9047-439E-BD14-DCB0CEA6BE69}"/>
              </a:ext>
            </a:extLst>
          </p:cNvPr>
          <p:cNvSpPr>
            <a:spLocks noGrp="1"/>
          </p:cNvSpPr>
          <p:nvPr>
            <p:ph type="dt" sz="half" idx="10"/>
          </p:nvPr>
        </p:nvSpPr>
        <p:spPr/>
        <p:txBody>
          <a:bodyPr/>
          <a:lstStyle/>
          <a:p>
            <a:fld id="{F81B18F7-33A7-45BC-9856-88710170B631}" type="datetimeFigureOut">
              <a:rPr lang="en-US" smtClean="0"/>
              <a:t>7/11/2019</a:t>
            </a:fld>
            <a:endParaRPr lang="en-US"/>
          </a:p>
        </p:txBody>
      </p:sp>
      <p:sp>
        <p:nvSpPr>
          <p:cNvPr id="5" name="Footer Placeholder 4">
            <a:extLst>
              <a:ext uri="{FF2B5EF4-FFF2-40B4-BE49-F238E27FC236}">
                <a16:creationId xmlns:a16="http://schemas.microsoft.com/office/drawing/2014/main" id="{6E546DD1-482D-407D-A42A-2E14A5419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9B0A2-A6D5-4F64-9687-B3232E3737F6}"/>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38602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7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263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4782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575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8429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2338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60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6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7/11/2019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65274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435590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5248-C465-4152-8F4F-73D9F7C45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AB5BA-8654-43D5-8FA1-5978D5BE7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B9D46-1610-4F64-B1D6-605A3C6AD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FE4F20-B436-40E2-80FF-16CF07424BE7}"/>
              </a:ext>
            </a:extLst>
          </p:cNvPr>
          <p:cNvSpPr>
            <a:spLocks noGrp="1"/>
          </p:cNvSpPr>
          <p:nvPr>
            <p:ph type="dt" sz="half" idx="10"/>
          </p:nvPr>
        </p:nvSpPr>
        <p:spPr/>
        <p:txBody>
          <a:bodyPr/>
          <a:lstStyle/>
          <a:p>
            <a:fld id="{F81B18F7-33A7-45BC-9856-88710170B631}" type="datetimeFigureOut">
              <a:rPr lang="en-US" smtClean="0"/>
              <a:t>7/11/2019</a:t>
            </a:fld>
            <a:endParaRPr lang="en-US"/>
          </a:p>
        </p:txBody>
      </p:sp>
      <p:sp>
        <p:nvSpPr>
          <p:cNvPr id="6" name="Footer Placeholder 5">
            <a:extLst>
              <a:ext uri="{FF2B5EF4-FFF2-40B4-BE49-F238E27FC236}">
                <a16:creationId xmlns:a16="http://schemas.microsoft.com/office/drawing/2014/main" id="{F3E5DA02-B693-45F9-A3A1-1691BE938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A1DA8-E4CF-4872-9309-04E3DDF310F1}"/>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559616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46713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1746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10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6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8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58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341881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49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420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7D82-D3CA-4CF9-8485-3D14EC1371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54672-828B-4F47-A918-B2C96642F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131BB-D435-4676-B339-D8D14899C5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9B0B7-9162-4E90-A69F-B99B6FEF6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F6AABD-C397-439E-9CCC-889FC861B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04253-82B4-47BA-847E-91FD5D4667F3}"/>
              </a:ext>
            </a:extLst>
          </p:cNvPr>
          <p:cNvSpPr>
            <a:spLocks noGrp="1"/>
          </p:cNvSpPr>
          <p:nvPr>
            <p:ph type="dt" sz="half" idx="10"/>
          </p:nvPr>
        </p:nvSpPr>
        <p:spPr/>
        <p:txBody>
          <a:bodyPr/>
          <a:lstStyle/>
          <a:p>
            <a:fld id="{F81B18F7-33A7-45BC-9856-88710170B631}" type="datetimeFigureOut">
              <a:rPr lang="en-US" smtClean="0"/>
              <a:t>7/11/2019</a:t>
            </a:fld>
            <a:endParaRPr lang="en-US"/>
          </a:p>
        </p:txBody>
      </p:sp>
      <p:sp>
        <p:nvSpPr>
          <p:cNvPr id="8" name="Footer Placeholder 7">
            <a:extLst>
              <a:ext uri="{FF2B5EF4-FFF2-40B4-BE49-F238E27FC236}">
                <a16:creationId xmlns:a16="http://schemas.microsoft.com/office/drawing/2014/main" id="{B605732E-3D4D-4992-BB96-0F50DECEDA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84BE40-3B11-43EE-BB17-A93F456D1EA7}"/>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104880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8719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840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22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357935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1393863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8207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25832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87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27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624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C62C-BCDC-4261-AF8A-404368B1C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740CC-9D03-44DB-AB72-15CB49B31B89}"/>
              </a:ext>
            </a:extLst>
          </p:cNvPr>
          <p:cNvSpPr>
            <a:spLocks noGrp="1"/>
          </p:cNvSpPr>
          <p:nvPr>
            <p:ph type="dt" sz="half" idx="10"/>
          </p:nvPr>
        </p:nvSpPr>
        <p:spPr/>
        <p:txBody>
          <a:bodyPr/>
          <a:lstStyle/>
          <a:p>
            <a:fld id="{F81B18F7-33A7-45BC-9856-88710170B631}" type="datetimeFigureOut">
              <a:rPr lang="en-US" smtClean="0"/>
              <a:t>7/11/2019</a:t>
            </a:fld>
            <a:endParaRPr lang="en-US"/>
          </a:p>
        </p:txBody>
      </p:sp>
      <p:sp>
        <p:nvSpPr>
          <p:cNvPr id="4" name="Footer Placeholder 3">
            <a:extLst>
              <a:ext uri="{FF2B5EF4-FFF2-40B4-BE49-F238E27FC236}">
                <a16:creationId xmlns:a16="http://schemas.microsoft.com/office/drawing/2014/main" id="{EA6006F6-9F3F-4C0B-A45B-7615D3F3F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D159-0F1A-4FE3-A040-6F94AE750E02}"/>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0771858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5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7474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96356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58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03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7/11/2019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420318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120649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52037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795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02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F179F-791C-4F20-BCED-6D50BAC55CF0}"/>
              </a:ext>
            </a:extLst>
          </p:cNvPr>
          <p:cNvSpPr>
            <a:spLocks noGrp="1"/>
          </p:cNvSpPr>
          <p:nvPr>
            <p:ph type="dt" sz="half" idx="10"/>
          </p:nvPr>
        </p:nvSpPr>
        <p:spPr/>
        <p:txBody>
          <a:bodyPr/>
          <a:lstStyle/>
          <a:p>
            <a:fld id="{F81B18F7-33A7-45BC-9856-88710170B631}" type="datetimeFigureOut">
              <a:rPr lang="en-US" smtClean="0"/>
              <a:t>7/11/2019</a:t>
            </a:fld>
            <a:endParaRPr lang="en-US"/>
          </a:p>
        </p:txBody>
      </p:sp>
      <p:sp>
        <p:nvSpPr>
          <p:cNvPr id="3" name="Footer Placeholder 2">
            <a:extLst>
              <a:ext uri="{FF2B5EF4-FFF2-40B4-BE49-F238E27FC236}">
                <a16:creationId xmlns:a16="http://schemas.microsoft.com/office/drawing/2014/main" id="{880A18ED-6DBF-4520-B874-74A9F99B89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4B2FF-3683-4BC2-8573-BDCE7331E2FE}"/>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749994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482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33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8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1970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93878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699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59078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75330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77935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24709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9985-F6F0-4433-A816-20D3279F3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8DF85-A626-4409-9551-73E882618A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C08E6-31A1-4A48-B75E-EE5A46CC7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F8056-42EE-4D19-9C65-98AD35F4E7D5}"/>
              </a:ext>
            </a:extLst>
          </p:cNvPr>
          <p:cNvSpPr>
            <a:spLocks noGrp="1"/>
          </p:cNvSpPr>
          <p:nvPr>
            <p:ph type="dt" sz="half" idx="10"/>
          </p:nvPr>
        </p:nvSpPr>
        <p:spPr/>
        <p:txBody>
          <a:bodyPr/>
          <a:lstStyle/>
          <a:p>
            <a:fld id="{F81B18F7-33A7-45BC-9856-88710170B631}" type="datetimeFigureOut">
              <a:rPr lang="en-US" smtClean="0"/>
              <a:t>7/11/2019</a:t>
            </a:fld>
            <a:endParaRPr lang="en-US"/>
          </a:p>
        </p:txBody>
      </p:sp>
      <p:sp>
        <p:nvSpPr>
          <p:cNvPr id="6" name="Footer Placeholder 5">
            <a:extLst>
              <a:ext uri="{FF2B5EF4-FFF2-40B4-BE49-F238E27FC236}">
                <a16:creationId xmlns:a16="http://schemas.microsoft.com/office/drawing/2014/main" id="{65091168-D09A-4970-9A51-BC4B5A697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7DA19-4604-4CDC-A61C-C782572173A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201649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6139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5515663"/>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27045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0404118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02123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813020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13857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7141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23952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91972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E84F-EFB5-4597-BD3B-78C66180C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753B30-0C52-4C06-80B0-9BE7F37EC3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EDCAA-EA2C-411E-8AD1-A473CE0A7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D9BCC-C1BF-4C1E-BC9E-0C70BEC936AD}"/>
              </a:ext>
            </a:extLst>
          </p:cNvPr>
          <p:cNvSpPr>
            <a:spLocks noGrp="1"/>
          </p:cNvSpPr>
          <p:nvPr>
            <p:ph type="dt" sz="half" idx="10"/>
          </p:nvPr>
        </p:nvSpPr>
        <p:spPr/>
        <p:txBody>
          <a:bodyPr/>
          <a:lstStyle/>
          <a:p>
            <a:fld id="{F81B18F7-33A7-45BC-9856-88710170B631}" type="datetimeFigureOut">
              <a:rPr lang="en-US" smtClean="0"/>
              <a:t>7/11/2019</a:t>
            </a:fld>
            <a:endParaRPr lang="en-US"/>
          </a:p>
        </p:txBody>
      </p:sp>
      <p:sp>
        <p:nvSpPr>
          <p:cNvPr id="6" name="Footer Placeholder 5">
            <a:extLst>
              <a:ext uri="{FF2B5EF4-FFF2-40B4-BE49-F238E27FC236}">
                <a16:creationId xmlns:a16="http://schemas.microsoft.com/office/drawing/2014/main" id="{985D8DE5-9476-432B-AB97-D5CDBB2AE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514D6-8261-453A-8DCB-14346DBDE4C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894156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7593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8303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512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685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7643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6554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06202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03076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887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530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theme" Target="../theme/theme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image" Target="../media/image9.emf"/><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theme" Target="../theme/theme4.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image" Target="../media/image19.emf"/><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C98C2C-4A4F-497F-A4AC-2452E3FB0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D0F08-F1C3-45BF-8B78-CAB8DC709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19713-0401-4143-9BBE-B902E0F964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B18F7-33A7-45BC-9856-88710170B631}" type="datetimeFigureOut">
              <a:rPr lang="en-US" smtClean="0"/>
              <a:t>7/11/2019</a:t>
            </a:fld>
            <a:endParaRPr lang="en-US"/>
          </a:p>
        </p:txBody>
      </p:sp>
      <p:sp>
        <p:nvSpPr>
          <p:cNvPr id="5" name="Footer Placeholder 4">
            <a:extLst>
              <a:ext uri="{FF2B5EF4-FFF2-40B4-BE49-F238E27FC236}">
                <a16:creationId xmlns:a16="http://schemas.microsoft.com/office/drawing/2014/main" id="{44060CEE-438F-457D-B720-A53DF10A5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5AD1E3-4C63-4C72-B0FB-9205FE8DF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3157B-70D7-4298-8FF8-E6BA0B9591C0}" type="slidenum">
              <a:rPr lang="en-US" smtClean="0"/>
              <a:t>‹#›</a:t>
            </a:fld>
            <a:endParaRPr lang="en-US"/>
          </a:p>
        </p:txBody>
      </p:sp>
    </p:spTree>
    <p:extLst>
      <p:ext uri="{BB962C8B-B14F-4D97-AF65-F5344CB8AC3E}">
        <p14:creationId xmlns:p14="http://schemas.microsoft.com/office/powerpoint/2010/main" val="1105761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7022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60905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6" r:id="rId26"/>
    <p:sldLayoutId id="21474837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1484894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3" r:id="rId34"/>
    <p:sldLayoutId id="2147483754" r:id="rId35"/>
    <p:sldLayoutId id="2147483755" r:id="rId36"/>
    <p:sldLayoutId id="2147483758"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031059"/>
            <a:ext cx="11653521" cy="207633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299576" y="0"/>
            <a:ext cx="331694"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90393421"/>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Lst>
  <p:transition>
    <p:fade/>
  </p:transition>
  <p:txStyles>
    <p:titleStyle>
      <a:lvl1pPr marL="0" algn="l" defTabSz="914367"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7853766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g"/><Relationship Id="rId7" Type="http://schemas.openxmlformats.org/officeDocument/2006/relationships/image" Target="../media/image48.png"/><Relationship Id="rId12" Type="http://schemas.openxmlformats.org/officeDocument/2006/relationships/image" Target="../media/image52.tiff"/><Relationship Id="rId2" Type="http://schemas.openxmlformats.org/officeDocument/2006/relationships/image" Target="../media/image43.png"/><Relationship Id="rId1" Type="http://schemas.openxmlformats.org/officeDocument/2006/relationships/slideLayout" Target="../slideLayouts/slideLayout129.xml"/><Relationship Id="rId6" Type="http://schemas.openxmlformats.org/officeDocument/2006/relationships/image" Target="../media/image47.png"/><Relationship Id="rId11" Type="http://schemas.openxmlformats.org/officeDocument/2006/relationships/image" Target="../media/image2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53.png"/><Relationship Id="rId7" Type="http://schemas.openxmlformats.org/officeDocument/2006/relationships/image" Target="../media/image57.tiff"/><Relationship Id="rId2" Type="http://schemas.openxmlformats.org/officeDocument/2006/relationships/notesSlide" Target="../notesSlides/notesSlide10.xml"/><Relationship Id="rId1" Type="http://schemas.openxmlformats.org/officeDocument/2006/relationships/slideLayout" Target="../slideLayouts/slideLayout101.xml"/><Relationship Id="rId6" Type="http://schemas.openxmlformats.org/officeDocument/2006/relationships/image" Target="../media/image56.tiff"/><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3.xml"/><Relationship Id="rId4" Type="http://schemas.openxmlformats.org/officeDocument/2006/relationships/image" Target="../media/image52.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99.xml"/><Relationship Id="rId6" Type="http://schemas.openxmlformats.org/officeDocument/2006/relationships/image" Target="../media/image52.tiff"/><Relationship Id="rId5" Type="http://schemas.openxmlformats.org/officeDocument/2006/relationships/image" Target="../media/image27.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16.xml"/><Relationship Id="rId5" Type="http://schemas.openxmlformats.org/officeDocument/2006/relationships/image" Target="../media/image52.tiff"/><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hyperlink" Target="https://portal.azure.com/" TargetMode="Externa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62.svg"/></Relationships>
</file>

<file path=ppt/slides/_rels/slide2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blog/how-to-migrate-from-azurerm-to-az-in-azure-powershell/"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image" Target="../media/image23.emf"/><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616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2B7-48FD-4C7A-8017-4FC648788B17}"/>
              </a:ext>
            </a:extLst>
          </p:cNvPr>
          <p:cNvSpPr>
            <a:spLocks noGrp="1"/>
          </p:cNvSpPr>
          <p:nvPr>
            <p:ph type="title"/>
          </p:nvPr>
        </p:nvSpPr>
        <p:spPr/>
        <p:txBody>
          <a:bodyPr/>
          <a:lstStyle/>
          <a:p>
            <a:r>
              <a:rPr lang="en-US" dirty="0"/>
              <a:t>Step 1</a:t>
            </a:r>
          </a:p>
        </p:txBody>
      </p:sp>
      <p:pic>
        <p:nvPicPr>
          <p:cNvPr id="3" name="Picture 2">
            <a:extLst>
              <a:ext uri="{FF2B5EF4-FFF2-40B4-BE49-F238E27FC236}">
                <a16:creationId xmlns:a16="http://schemas.microsoft.com/office/drawing/2014/main" id="{11D15B78-E015-455D-B8B6-187C0DD416BC}"/>
              </a:ext>
            </a:extLst>
          </p:cNvPr>
          <p:cNvPicPr>
            <a:picLocks noChangeAspect="1"/>
          </p:cNvPicPr>
          <p:nvPr/>
        </p:nvPicPr>
        <p:blipFill>
          <a:blip r:embed="rId2"/>
          <a:stretch>
            <a:fillRect/>
          </a:stretch>
        </p:blipFill>
        <p:spPr>
          <a:xfrm>
            <a:off x="5812904" y="30366"/>
            <a:ext cx="5535376" cy="6797267"/>
          </a:xfrm>
          <a:prstGeom prst="rect">
            <a:avLst/>
          </a:prstGeom>
        </p:spPr>
      </p:pic>
      <p:sp>
        <p:nvSpPr>
          <p:cNvPr id="4" name="TextBox 3">
            <a:extLst>
              <a:ext uri="{FF2B5EF4-FFF2-40B4-BE49-F238E27FC236}">
                <a16:creationId xmlns:a16="http://schemas.microsoft.com/office/drawing/2014/main" id="{D16EB0A8-A76F-4C65-8C0B-897B9D1AFC37}"/>
              </a:ext>
            </a:extLst>
          </p:cNvPr>
          <p:cNvSpPr txBox="1"/>
          <p:nvPr/>
        </p:nvSpPr>
        <p:spPr>
          <a:xfrm>
            <a:off x="367729" y="1607866"/>
            <a:ext cx="5591822"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WorkshopStep1.ps1 in PowerShell ISE</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WorkshopStep1.ps1</a:t>
            </a:r>
          </a:p>
        </p:txBody>
      </p:sp>
    </p:spTree>
    <p:extLst>
      <p:ext uri="{BB962C8B-B14F-4D97-AF65-F5344CB8AC3E}">
        <p14:creationId xmlns:p14="http://schemas.microsoft.com/office/powerpoint/2010/main" val="310198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D4CF8-623F-461F-85ED-A404A5DBF003}"/>
              </a:ext>
            </a:extLst>
          </p:cNvPr>
          <p:cNvPicPr>
            <a:picLocks noChangeAspect="1"/>
          </p:cNvPicPr>
          <p:nvPr/>
        </p:nvPicPr>
        <p:blipFill>
          <a:blip r:embed="rId3"/>
          <a:stretch>
            <a:fillRect/>
          </a:stretch>
        </p:blipFill>
        <p:spPr>
          <a:xfrm>
            <a:off x="865" y="421170"/>
            <a:ext cx="12190271" cy="6201166"/>
          </a:xfrm>
          <a:prstGeom prst="rect">
            <a:avLst/>
          </a:prstGeom>
        </p:spPr>
      </p:pic>
      <p:sp>
        <p:nvSpPr>
          <p:cNvPr id="3" name="Rectangle 2">
            <a:extLst>
              <a:ext uri="{FF2B5EF4-FFF2-40B4-BE49-F238E27FC236}">
                <a16:creationId xmlns:a16="http://schemas.microsoft.com/office/drawing/2014/main" id="{F4F1A4EF-E3FC-4B74-BD92-CA26507C7046}"/>
              </a:ext>
            </a:extLst>
          </p:cNvPr>
          <p:cNvSpPr/>
          <p:nvPr/>
        </p:nvSpPr>
        <p:spPr bwMode="auto">
          <a:xfrm>
            <a:off x="866" y="488"/>
            <a:ext cx="12263147" cy="543261"/>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0B9E210F-0C8D-4D65-8AC8-B5C3477E1F95}"/>
              </a:ext>
            </a:extLst>
          </p:cNvPr>
          <p:cNvSpPr/>
          <p:nvPr/>
        </p:nvSpPr>
        <p:spPr bwMode="auto">
          <a:xfrm flipH="1" flipV="1">
            <a:off x="119454" y="377457"/>
            <a:ext cx="2306215" cy="517426"/>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A717B7-D670-47A3-BF90-F972485FB83F}"/>
              </a:ext>
            </a:extLst>
          </p:cNvPr>
          <p:cNvSpPr/>
          <p:nvPr/>
        </p:nvSpPr>
        <p:spPr bwMode="auto">
          <a:xfrm>
            <a:off x="-72011" y="6572632"/>
            <a:ext cx="12402276" cy="331258"/>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B59AD1E5-4B86-43A9-8F54-3C327FD0D038}"/>
              </a:ext>
            </a:extLst>
          </p:cNvPr>
          <p:cNvSpPr txBox="1"/>
          <p:nvPr/>
        </p:nvSpPr>
        <p:spPr>
          <a:xfrm>
            <a:off x="798425" y="4404798"/>
            <a:ext cx="2231252" cy="240681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Also Announced:</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West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East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North</a:t>
            </a:r>
          </a:p>
        </p:txBody>
      </p:sp>
    </p:spTree>
    <p:extLst>
      <p:ext uri="{BB962C8B-B14F-4D97-AF65-F5344CB8AC3E}">
        <p14:creationId xmlns:p14="http://schemas.microsoft.com/office/powerpoint/2010/main" val="343581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ee&#10;&#10;Description automatically generated">
            <a:extLst>
              <a:ext uri="{FF2B5EF4-FFF2-40B4-BE49-F238E27FC236}">
                <a16:creationId xmlns:a16="http://schemas.microsoft.com/office/drawing/2014/main" id="{4609A601-85A0-4872-9CA0-8A41C1EC812C}"/>
              </a:ext>
            </a:extLst>
          </p:cNvPr>
          <p:cNvPicPr>
            <a:picLocks noChangeAspect="1"/>
          </p:cNvPicPr>
          <p:nvPr/>
        </p:nvPicPr>
        <p:blipFill>
          <a:blip r:embed="rId2"/>
          <a:stretch>
            <a:fillRect/>
          </a:stretch>
        </p:blipFill>
        <p:spPr>
          <a:xfrm>
            <a:off x="39757" y="-10414"/>
            <a:ext cx="12114143" cy="6868414"/>
          </a:xfrm>
          <a:prstGeom prst="rect">
            <a:avLst/>
          </a:prstGeom>
        </p:spPr>
      </p:pic>
      <p:grpSp>
        <p:nvGrpSpPr>
          <p:cNvPr id="18" name="Group 17">
            <a:extLst>
              <a:ext uri="{FF2B5EF4-FFF2-40B4-BE49-F238E27FC236}">
                <a16:creationId xmlns:a16="http://schemas.microsoft.com/office/drawing/2014/main" id="{154CF37F-7FFC-44B4-A918-2D94516A09DB}"/>
              </a:ext>
            </a:extLst>
          </p:cNvPr>
          <p:cNvGrpSpPr/>
          <p:nvPr/>
        </p:nvGrpSpPr>
        <p:grpSpPr>
          <a:xfrm>
            <a:off x="1838739" y="5861511"/>
            <a:ext cx="9603664" cy="859042"/>
            <a:chOff x="1321904" y="5503626"/>
            <a:chExt cx="9603664" cy="859042"/>
          </a:xfrm>
        </p:grpSpPr>
        <p:grpSp>
          <p:nvGrpSpPr>
            <p:cNvPr id="5" name="Group 4">
              <a:extLst>
                <a:ext uri="{FF2B5EF4-FFF2-40B4-BE49-F238E27FC236}">
                  <a16:creationId xmlns:a16="http://schemas.microsoft.com/office/drawing/2014/main" id="{B8914147-D937-4890-B308-CAEDC850C67B}"/>
                </a:ext>
              </a:extLst>
            </p:cNvPr>
            <p:cNvGrpSpPr/>
            <p:nvPr/>
          </p:nvGrpSpPr>
          <p:grpSpPr>
            <a:xfrm>
              <a:off x="1321904" y="5513205"/>
              <a:ext cx="1536004" cy="849463"/>
              <a:chOff x="462510" y="5503309"/>
              <a:chExt cx="1679908" cy="1363987"/>
            </a:xfrm>
          </p:grpSpPr>
          <p:sp>
            <p:nvSpPr>
              <p:cNvPr id="6" name="TextBox 5">
                <a:extLst>
                  <a:ext uri="{FF2B5EF4-FFF2-40B4-BE49-F238E27FC236}">
                    <a16:creationId xmlns:a16="http://schemas.microsoft.com/office/drawing/2014/main" id="{E0F3BFBC-0E13-4351-8612-7B67ADDC131F}"/>
                  </a:ext>
                </a:extLst>
              </p:cNvPr>
              <p:cNvSpPr txBox="1"/>
              <p:nvPr/>
            </p:nvSpPr>
            <p:spPr>
              <a:xfrm>
                <a:off x="462510" y="5503309"/>
                <a:ext cx="991249" cy="136398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54</a:t>
                </a:r>
              </a:p>
            </p:txBody>
          </p:sp>
          <p:sp>
            <p:nvSpPr>
              <p:cNvPr id="7" name="TextBox 6">
                <a:extLst>
                  <a:ext uri="{FF2B5EF4-FFF2-40B4-BE49-F238E27FC236}">
                    <a16:creationId xmlns:a16="http://schemas.microsoft.com/office/drawing/2014/main" id="{CC889C89-2341-4D94-994E-2EBEBE54158D}"/>
                  </a:ext>
                </a:extLst>
              </p:cNvPr>
              <p:cNvSpPr txBox="1"/>
              <p:nvPr/>
            </p:nvSpPr>
            <p:spPr>
              <a:xfrm>
                <a:off x="1088052" y="5704809"/>
                <a:ext cx="1054366" cy="96368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REGIONS</a:t>
                </a:r>
              </a:p>
            </p:txBody>
          </p:sp>
        </p:grpSp>
        <p:sp>
          <p:nvSpPr>
            <p:cNvPr id="8" name="Freeform: Shape 7">
              <a:extLst>
                <a:ext uri="{FF2B5EF4-FFF2-40B4-BE49-F238E27FC236}">
                  <a16:creationId xmlns:a16="http://schemas.microsoft.com/office/drawing/2014/main" id="{CBB7B22A-7F94-42B7-89D6-8C4F95E302CB}"/>
                </a:ext>
              </a:extLst>
            </p:cNvPr>
            <p:cNvSpPr/>
            <p:nvPr/>
          </p:nvSpPr>
          <p:spPr bwMode="auto">
            <a:xfrm>
              <a:off x="2767104" y="5665311"/>
              <a:ext cx="0" cy="569469"/>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5212899D-F9AA-4CD7-8416-2543CB39E700}"/>
                </a:ext>
              </a:extLst>
            </p:cNvPr>
            <p:cNvSpPr txBox="1"/>
            <p:nvPr/>
          </p:nvSpPr>
          <p:spPr>
            <a:xfrm>
              <a:off x="2764851" y="5513205"/>
              <a:ext cx="1685398"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100K+</a:t>
              </a:r>
            </a:p>
          </p:txBody>
        </p:sp>
        <p:sp>
          <p:nvSpPr>
            <p:cNvPr id="10" name="TextBox 9">
              <a:extLst>
                <a:ext uri="{FF2B5EF4-FFF2-40B4-BE49-F238E27FC236}">
                  <a16:creationId xmlns:a16="http://schemas.microsoft.com/office/drawing/2014/main" id="{37E727AD-C1CA-4D03-854C-8093628EEB51}"/>
                </a:ext>
              </a:extLst>
            </p:cNvPr>
            <p:cNvSpPr txBox="1"/>
            <p:nvPr/>
          </p:nvSpPr>
          <p:spPr>
            <a:xfrm>
              <a:off x="4190227" y="5666411"/>
              <a:ext cx="1677382" cy="58631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MILES OF  FIBER</a:t>
              </a:r>
              <a:b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SUBSEA CABLES</a:t>
              </a:r>
            </a:p>
          </p:txBody>
        </p:sp>
        <p:sp>
          <p:nvSpPr>
            <p:cNvPr id="11" name="Freeform: Shape 10">
              <a:extLst>
                <a:ext uri="{FF2B5EF4-FFF2-40B4-BE49-F238E27FC236}">
                  <a16:creationId xmlns:a16="http://schemas.microsoft.com/office/drawing/2014/main" id="{4177A436-BBBC-40BB-8D94-EAB71DAF1B3F}"/>
                </a:ext>
              </a:extLst>
            </p:cNvPr>
            <p:cNvSpPr/>
            <p:nvPr/>
          </p:nvSpPr>
          <p:spPr bwMode="auto">
            <a:xfrm>
              <a:off x="5946766" y="5648593"/>
              <a:ext cx="0" cy="569469"/>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E699CB15-124C-48CA-A376-DCAC485FB087}"/>
                </a:ext>
              </a:extLst>
            </p:cNvPr>
            <p:cNvGrpSpPr/>
            <p:nvPr/>
          </p:nvGrpSpPr>
          <p:grpSpPr>
            <a:xfrm>
              <a:off x="5893203" y="5513205"/>
              <a:ext cx="1623649" cy="849463"/>
              <a:chOff x="9392637" y="5453869"/>
              <a:chExt cx="1775760" cy="1363987"/>
            </a:xfrm>
          </p:grpSpPr>
          <p:sp>
            <p:nvSpPr>
              <p:cNvPr id="13" name="TextBox 12">
                <a:extLst>
                  <a:ext uri="{FF2B5EF4-FFF2-40B4-BE49-F238E27FC236}">
                    <a16:creationId xmlns:a16="http://schemas.microsoft.com/office/drawing/2014/main" id="{A7891753-21CB-4BD5-B079-DC9114734259}"/>
                  </a:ext>
                </a:extLst>
              </p:cNvPr>
              <p:cNvSpPr txBox="1"/>
              <p:nvPr/>
            </p:nvSpPr>
            <p:spPr>
              <a:xfrm>
                <a:off x="9392637" y="5453869"/>
                <a:ext cx="1191113" cy="136398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148</a:t>
                </a:r>
              </a:p>
            </p:txBody>
          </p:sp>
          <p:sp>
            <p:nvSpPr>
              <p:cNvPr id="14" name="TextBox 13">
                <a:extLst>
                  <a:ext uri="{FF2B5EF4-FFF2-40B4-BE49-F238E27FC236}">
                    <a16:creationId xmlns:a16="http://schemas.microsoft.com/office/drawing/2014/main" id="{02DC8781-E20E-43D2-959D-B574216EB3D0}"/>
                  </a:ext>
                </a:extLst>
              </p:cNvPr>
              <p:cNvSpPr txBox="1"/>
              <p:nvPr/>
            </p:nvSpPr>
            <p:spPr>
              <a:xfrm>
                <a:off x="10384024" y="5651091"/>
                <a:ext cx="784373" cy="96368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EDGE</a:t>
                </a:r>
                <a:b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SITES</a:t>
                </a:r>
              </a:p>
            </p:txBody>
          </p:sp>
        </p:grpSp>
        <p:sp>
          <p:nvSpPr>
            <p:cNvPr id="15" name="Freeform: Shape 163">
              <a:extLst>
                <a:ext uri="{FF2B5EF4-FFF2-40B4-BE49-F238E27FC236}">
                  <a16:creationId xmlns:a16="http://schemas.microsoft.com/office/drawing/2014/main" id="{77B4763B-26DB-4454-8A26-786A41E828A4}"/>
                </a:ext>
              </a:extLst>
            </p:cNvPr>
            <p:cNvSpPr/>
            <p:nvPr/>
          </p:nvSpPr>
          <p:spPr bwMode="auto">
            <a:xfrm>
              <a:off x="7735485" y="5643624"/>
              <a:ext cx="0" cy="569469"/>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TextBox 15">
              <a:extLst>
                <a:ext uri="{FF2B5EF4-FFF2-40B4-BE49-F238E27FC236}">
                  <a16:creationId xmlns:a16="http://schemas.microsoft.com/office/drawing/2014/main" id="{CDE8E741-11F1-4CF4-BAE7-3E0082994C01}"/>
                </a:ext>
              </a:extLst>
            </p:cNvPr>
            <p:cNvSpPr txBox="1"/>
            <p:nvPr/>
          </p:nvSpPr>
          <p:spPr>
            <a:xfrm>
              <a:off x="7835187" y="5503626"/>
              <a:ext cx="1496243"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200+</a:t>
              </a:r>
              <a:endParaRPr kumimoji="0" lang="en-US" sz="5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17" name="TextBox 16">
              <a:extLst>
                <a:ext uri="{FF2B5EF4-FFF2-40B4-BE49-F238E27FC236}">
                  <a16:creationId xmlns:a16="http://schemas.microsoft.com/office/drawing/2014/main" id="{F25C11AB-6234-49F1-8708-42759705AE3B}"/>
                </a:ext>
              </a:extLst>
            </p:cNvPr>
            <p:cNvSpPr txBox="1"/>
            <p:nvPr/>
          </p:nvSpPr>
          <p:spPr>
            <a:xfrm>
              <a:off x="9155391" y="5634616"/>
              <a:ext cx="1770177" cy="6001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EXPRESSROUTE PARTNERs</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
        <p:nvSpPr>
          <p:cNvPr id="19" name="TextBox 18">
            <a:extLst>
              <a:ext uri="{FF2B5EF4-FFF2-40B4-BE49-F238E27FC236}">
                <a16:creationId xmlns:a16="http://schemas.microsoft.com/office/drawing/2014/main" id="{596CA9CB-DB66-45F1-8B81-61733759AD09}"/>
              </a:ext>
            </a:extLst>
          </p:cNvPr>
          <p:cNvSpPr txBox="1"/>
          <p:nvPr/>
        </p:nvSpPr>
        <p:spPr>
          <a:xfrm>
            <a:off x="473902" y="410281"/>
            <a:ext cx="5317298"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Microsoft Global Network</a:t>
            </a:r>
          </a:p>
        </p:txBody>
      </p:sp>
      <p:pic>
        <p:nvPicPr>
          <p:cNvPr id="20" name="Picture 19">
            <a:extLst>
              <a:ext uri="{FF2B5EF4-FFF2-40B4-BE49-F238E27FC236}">
                <a16:creationId xmlns:a16="http://schemas.microsoft.com/office/drawing/2014/main" id="{4AA96B36-DA3F-4AE0-8BD3-5877963865B3}"/>
              </a:ext>
            </a:extLst>
          </p:cNvPr>
          <p:cNvPicPr>
            <a:picLocks noChangeAspect="1"/>
          </p:cNvPicPr>
          <p:nvPr/>
        </p:nvPicPr>
        <p:blipFill>
          <a:blip r:embed="rId3"/>
          <a:stretch>
            <a:fillRect/>
          </a:stretch>
        </p:blipFill>
        <p:spPr>
          <a:xfrm>
            <a:off x="10859631" y="6451740"/>
            <a:ext cx="1332369" cy="440127"/>
          </a:xfrm>
          <a:prstGeom prst="rect">
            <a:avLst/>
          </a:prstGeom>
          <a:solidFill>
            <a:schemeClr val="bg1">
              <a:lumMod val="75000"/>
            </a:schemeClr>
          </a:solidFill>
        </p:spPr>
      </p:pic>
    </p:spTree>
    <p:extLst>
      <p:ext uri="{BB962C8B-B14F-4D97-AF65-F5344CB8AC3E}">
        <p14:creationId xmlns:p14="http://schemas.microsoft.com/office/powerpoint/2010/main" val="15207603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9C72-39BB-4FCF-B398-D10BC8722F35}"/>
              </a:ext>
            </a:extLst>
          </p:cNvPr>
          <p:cNvSpPr>
            <a:spLocks noGrp="1"/>
          </p:cNvSpPr>
          <p:nvPr>
            <p:ph type="title"/>
          </p:nvPr>
        </p:nvSpPr>
        <p:spPr>
          <a:xfrm>
            <a:off x="588263" y="457200"/>
            <a:ext cx="11018520" cy="1107996"/>
          </a:xfrm>
        </p:spPr>
        <p:txBody>
          <a:bodyPr/>
          <a:lstStyle/>
          <a:p>
            <a:r>
              <a:rPr lang="en-US" dirty="0"/>
              <a:t>Connectivity options and hybrid offerings</a:t>
            </a:r>
            <a:br>
              <a:rPr lang="en-US" dirty="0"/>
            </a:br>
            <a:endParaRPr lang="en-US" dirty="0"/>
          </a:p>
        </p:txBody>
      </p:sp>
      <p:sp>
        <p:nvSpPr>
          <p:cNvPr id="5" name="Rectangle 14">
            <a:extLst>
              <a:ext uri="{FF2B5EF4-FFF2-40B4-BE49-F238E27FC236}">
                <a16:creationId xmlns:a16="http://schemas.microsoft.com/office/drawing/2014/main" id="{D9005910-BEFE-4290-BAC9-3AF0BDADE1E8}"/>
              </a:ext>
            </a:extLst>
          </p:cNvPr>
          <p:cNvSpPr/>
          <p:nvPr/>
        </p:nvSpPr>
        <p:spPr bwMode="auto">
          <a:xfrm>
            <a:off x="979250" y="1244223"/>
            <a:ext cx="199516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Azure</a:t>
            </a:r>
          </a:p>
        </p:txBody>
      </p:sp>
      <p:sp>
        <p:nvSpPr>
          <p:cNvPr id="6" name="Rectangle 17">
            <a:extLst>
              <a:ext uri="{FF2B5EF4-FFF2-40B4-BE49-F238E27FC236}">
                <a16:creationId xmlns:a16="http://schemas.microsoft.com/office/drawing/2014/main" id="{2AE133B0-F8E9-4557-AD5B-EDF3CADD44E5}"/>
              </a:ext>
            </a:extLst>
          </p:cNvPr>
          <p:cNvSpPr/>
          <p:nvPr/>
        </p:nvSpPr>
        <p:spPr bwMode="auto">
          <a:xfrm>
            <a:off x="6443395" y="1244223"/>
            <a:ext cx="197750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Customer</a:t>
            </a:r>
          </a:p>
        </p:txBody>
      </p:sp>
      <p:sp>
        <p:nvSpPr>
          <p:cNvPr id="7" name="Rectangle 6">
            <a:extLst>
              <a:ext uri="{FF2B5EF4-FFF2-40B4-BE49-F238E27FC236}">
                <a16:creationId xmlns:a16="http://schemas.microsoft.com/office/drawing/2014/main" id="{8DCE023F-7ADB-4111-8D04-22288871486D}"/>
              </a:ext>
            </a:extLst>
          </p:cNvPr>
          <p:cNvSpPr/>
          <p:nvPr/>
        </p:nvSpPr>
        <p:spPr bwMode="auto">
          <a:xfrm>
            <a:off x="8453853" y="1244223"/>
            <a:ext cx="3070266"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l"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Segment and workloads</a:t>
            </a:r>
          </a:p>
        </p:txBody>
      </p:sp>
      <p:grpSp>
        <p:nvGrpSpPr>
          <p:cNvPr id="8" name="Group 7">
            <a:extLst>
              <a:ext uri="{FF2B5EF4-FFF2-40B4-BE49-F238E27FC236}">
                <a16:creationId xmlns:a16="http://schemas.microsoft.com/office/drawing/2014/main" id="{02239926-F3D1-48CF-BCA0-B6F5C9E36567}"/>
              </a:ext>
            </a:extLst>
          </p:cNvPr>
          <p:cNvGrpSpPr/>
          <p:nvPr/>
        </p:nvGrpSpPr>
        <p:grpSpPr>
          <a:xfrm>
            <a:off x="979250" y="4171389"/>
            <a:ext cx="10544869" cy="1204548"/>
            <a:chOff x="312738" y="4254537"/>
            <a:chExt cx="10756316" cy="1228702"/>
          </a:xfrm>
        </p:grpSpPr>
        <p:grpSp>
          <p:nvGrpSpPr>
            <p:cNvPr id="9" name="Group 8">
              <a:extLst>
                <a:ext uri="{FF2B5EF4-FFF2-40B4-BE49-F238E27FC236}">
                  <a16:creationId xmlns:a16="http://schemas.microsoft.com/office/drawing/2014/main" id="{C9E7E5F5-7130-4C1D-9167-EC7C1DBC1BCE}"/>
                </a:ext>
              </a:extLst>
            </p:cNvPr>
            <p:cNvGrpSpPr/>
            <p:nvPr/>
          </p:nvGrpSpPr>
          <p:grpSpPr>
            <a:xfrm>
              <a:off x="312738" y="4353320"/>
              <a:ext cx="10756316" cy="1100878"/>
              <a:chOff x="312738" y="4315336"/>
              <a:chExt cx="10756316" cy="1100878"/>
            </a:xfrm>
          </p:grpSpPr>
          <p:sp>
            <p:nvSpPr>
              <p:cNvPr id="11" name="Rectangle 10">
                <a:extLst>
                  <a:ext uri="{FF2B5EF4-FFF2-40B4-BE49-F238E27FC236}">
                    <a16:creationId xmlns:a16="http://schemas.microsoft.com/office/drawing/2014/main" id="{02246183-C138-47F3-9DDD-AD2CEA3ADA12}"/>
                  </a:ext>
                </a:extLst>
              </p:cNvPr>
              <p:cNvSpPr/>
              <p:nvPr/>
            </p:nvSpPr>
            <p:spPr>
              <a:xfrm>
                <a:off x="312738" y="4315336"/>
                <a:ext cx="5573712" cy="1100878"/>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2" name="Freeform 11">
                <a:extLst>
                  <a:ext uri="{FF2B5EF4-FFF2-40B4-BE49-F238E27FC236}">
                    <a16:creationId xmlns:a16="http://schemas.microsoft.com/office/drawing/2014/main" id="{74668239-F628-4382-8475-44A80E775784}"/>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3" name="Freeform 12">
                <a:extLst>
                  <a:ext uri="{FF2B5EF4-FFF2-40B4-BE49-F238E27FC236}">
                    <a16:creationId xmlns:a16="http://schemas.microsoft.com/office/drawing/2014/main" id="{2CB489C2-4FA4-4556-B2F0-868EC16E4159}"/>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14" name="Group 13">
                <a:extLst>
                  <a:ext uri="{FF2B5EF4-FFF2-40B4-BE49-F238E27FC236}">
                    <a16:creationId xmlns:a16="http://schemas.microsoft.com/office/drawing/2014/main" id="{88CF0BA8-A377-4F76-B244-6A288EC4FAF8}"/>
                  </a:ext>
                </a:extLst>
              </p:cNvPr>
              <p:cNvGrpSpPr/>
              <p:nvPr/>
            </p:nvGrpSpPr>
            <p:grpSpPr>
              <a:xfrm>
                <a:off x="881372" y="4344939"/>
                <a:ext cx="549467" cy="750287"/>
                <a:chOff x="5293615" y="2178868"/>
                <a:chExt cx="1189325" cy="1488408"/>
              </a:xfrm>
            </p:grpSpPr>
            <p:pic>
              <p:nvPicPr>
                <p:cNvPr id="20" name="Picture 2">
                  <a:extLst>
                    <a:ext uri="{FF2B5EF4-FFF2-40B4-BE49-F238E27FC236}">
                      <a16:creationId xmlns:a16="http://schemas.microsoft.com/office/drawing/2014/main" id="{4128E1C4-C7FC-4304-8CEB-E124E2AF15A0}"/>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a:extLst>
                    <a:ext uri="{FF2B5EF4-FFF2-40B4-BE49-F238E27FC236}">
                      <a16:creationId xmlns:a16="http://schemas.microsoft.com/office/drawing/2014/main" id="{B649AA4A-ED26-42D0-94B2-17455DA85FF8}"/>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cxnSp>
            <p:nvCxnSpPr>
              <p:cNvPr id="15" name="Straight Connector 14">
                <a:extLst>
                  <a:ext uri="{FF2B5EF4-FFF2-40B4-BE49-F238E27FC236}">
                    <a16:creationId xmlns:a16="http://schemas.microsoft.com/office/drawing/2014/main" id="{D74C4551-A8BE-4A2B-8D49-BAA4F3C1AC22}"/>
                  </a:ext>
                </a:extLst>
              </p:cNvPr>
              <p:cNvCxnSpPr/>
              <p:nvPr/>
            </p:nvCxnSpPr>
            <p:spPr>
              <a:xfrm flipH="1">
                <a:off x="2204323" y="486888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6" name="Rectangle 15">
                <a:extLst>
                  <a:ext uri="{FF2B5EF4-FFF2-40B4-BE49-F238E27FC236}">
                    <a16:creationId xmlns:a16="http://schemas.microsoft.com/office/drawing/2014/main" id="{E3827CF0-AEA6-479E-9BDD-124CFF27CBFF}"/>
                  </a:ext>
                </a:extLst>
              </p:cNvPr>
              <p:cNvSpPr/>
              <p:nvPr/>
            </p:nvSpPr>
            <p:spPr>
              <a:xfrm>
                <a:off x="2903107" y="4481142"/>
                <a:ext cx="2445318" cy="788069"/>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Virtual WAN and Site-to-site </a:t>
                </a:r>
              </a:p>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VPN connectivity</a:t>
                </a:r>
              </a:p>
            </p:txBody>
          </p:sp>
          <p:cxnSp>
            <p:nvCxnSpPr>
              <p:cNvPr id="17" name="Straight Connector 16">
                <a:extLst>
                  <a:ext uri="{FF2B5EF4-FFF2-40B4-BE49-F238E27FC236}">
                    <a16:creationId xmlns:a16="http://schemas.microsoft.com/office/drawing/2014/main" id="{B8074EF6-3EE7-48A1-847B-0542E8858C96}"/>
                  </a:ext>
                </a:extLst>
              </p:cNvPr>
              <p:cNvCxnSpPr/>
              <p:nvPr/>
            </p:nvCxnSpPr>
            <p:spPr>
              <a:xfrm>
                <a:off x="5151437" y="486888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8" name="Rectangle 77">
                <a:extLst>
                  <a:ext uri="{FF2B5EF4-FFF2-40B4-BE49-F238E27FC236}">
                    <a16:creationId xmlns:a16="http://schemas.microsoft.com/office/drawing/2014/main" id="{E7068A64-1280-4B95-A3A9-EA5E9ABB1D6C}"/>
                  </a:ext>
                </a:extLst>
              </p:cNvPr>
              <p:cNvSpPr/>
              <p:nvPr/>
            </p:nvSpPr>
            <p:spPr>
              <a:xfrm>
                <a:off x="7937222" y="4317275"/>
                <a:ext cx="3131832" cy="1082953"/>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Azure compute</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branch to branch</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9" name="Freeform 539">
                <a:extLst>
                  <a:ext uri="{FF2B5EF4-FFF2-40B4-BE49-F238E27FC236}">
                    <a16:creationId xmlns:a16="http://schemas.microsoft.com/office/drawing/2014/main" id="{CCF38267-03B5-4AA6-9B07-521EEAECE848}"/>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pic>
          <p:nvPicPr>
            <p:cNvPr id="10" name="Picture 2">
              <a:extLst>
                <a:ext uri="{FF2B5EF4-FFF2-40B4-BE49-F238E27FC236}">
                  <a16:creationId xmlns:a16="http://schemas.microsoft.com/office/drawing/2014/main" id="{67768E2A-6D09-46C4-9DA4-E6DAE8FC78EB}"/>
                </a:ext>
              </a:extLst>
            </p:cNvPr>
            <p:cNvPicPr>
              <a:picLocks noChangeAspect="1" noChangeArrowheads="1"/>
            </p:cNvPicPr>
            <p:nvPr/>
          </p:nvPicPr>
          <p:blipFill>
            <a:blip r:embed="rId4" cstate="hqprint">
              <a:lum bright="100000" contrast="100000"/>
              <a:extLst>
                <a:ext uri="{28A0092B-C50C-407E-A947-70E740481C1C}">
                  <a14:useLocalDpi xmlns:a14="http://schemas.microsoft.com/office/drawing/2010/main"/>
                </a:ext>
              </a:extLst>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2" name="Group 21">
            <a:extLst>
              <a:ext uri="{FF2B5EF4-FFF2-40B4-BE49-F238E27FC236}">
                <a16:creationId xmlns:a16="http://schemas.microsoft.com/office/drawing/2014/main" id="{2D384240-7D50-4CD6-BA27-3E288B5D1807}"/>
              </a:ext>
            </a:extLst>
          </p:cNvPr>
          <p:cNvGrpSpPr/>
          <p:nvPr/>
        </p:nvGrpSpPr>
        <p:grpSpPr>
          <a:xfrm>
            <a:off x="979251" y="3138946"/>
            <a:ext cx="10544867" cy="1105721"/>
            <a:chOff x="312739" y="3159809"/>
            <a:chExt cx="10756314" cy="1127893"/>
          </a:xfrm>
        </p:grpSpPr>
        <p:sp>
          <p:nvSpPr>
            <p:cNvPr id="23" name="Rectangle 22">
              <a:extLst>
                <a:ext uri="{FF2B5EF4-FFF2-40B4-BE49-F238E27FC236}">
                  <a16:creationId xmlns:a16="http://schemas.microsoft.com/office/drawing/2014/main" id="{090971A7-B8D6-45AA-B7E6-3F22E85E58DD}"/>
                </a:ext>
              </a:extLst>
            </p:cNvPr>
            <p:cNvSpPr/>
            <p:nvPr/>
          </p:nvSpPr>
          <p:spPr>
            <a:xfrm>
              <a:off x="312739" y="3159817"/>
              <a:ext cx="5573712"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24" name="Group 23">
              <a:extLst>
                <a:ext uri="{FF2B5EF4-FFF2-40B4-BE49-F238E27FC236}">
                  <a16:creationId xmlns:a16="http://schemas.microsoft.com/office/drawing/2014/main" id="{71FF7A52-6698-49E7-92FE-3BB91EFE22B8}"/>
                </a:ext>
              </a:extLst>
            </p:cNvPr>
            <p:cNvGrpSpPr/>
            <p:nvPr/>
          </p:nvGrpSpPr>
          <p:grpSpPr>
            <a:xfrm>
              <a:off x="312739" y="3159809"/>
              <a:ext cx="7604838" cy="1127893"/>
              <a:chOff x="2916922" y="5310943"/>
              <a:chExt cx="8816693" cy="980720"/>
            </a:xfrm>
          </p:grpSpPr>
          <p:sp>
            <p:nvSpPr>
              <p:cNvPr id="29" name="Freeform 28">
                <a:extLst>
                  <a:ext uri="{FF2B5EF4-FFF2-40B4-BE49-F238E27FC236}">
                    <a16:creationId xmlns:a16="http://schemas.microsoft.com/office/drawing/2014/main" id="{EF0A7D4D-9FC4-47C5-B527-B34BE10E02C2}"/>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0" name="Freeform 29">
                <a:extLst>
                  <a:ext uri="{FF2B5EF4-FFF2-40B4-BE49-F238E27FC236}">
                    <a16:creationId xmlns:a16="http://schemas.microsoft.com/office/drawing/2014/main" id="{AF27E3A5-A377-4A84-930E-E2866EAE0B70}"/>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31" name="Picture 6" descr="\\magnum\Projects\Microsoft\Cloud Power FY12\Design\Icons\PNGs\Server_2.png">
                <a:extLst>
                  <a:ext uri="{FF2B5EF4-FFF2-40B4-BE49-F238E27FC236}">
                    <a16:creationId xmlns:a16="http://schemas.microsoft.com/office/drawing/2014/main" id="{9263AD9D-1E19-425C-9C66-E92A928A3E23}"/>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32" name="Rectangle 31">
                <a:extLst>
                  <a:ext uri="{FF2B5EF4-FFF2-40B4-BE49-F238E27FC236}">
                    <a16:creationId xmlns:a16="http://schemas.microsoft.com/office/drawing/2014/main" id="{DD6DA522-8715-48AE-A596-EAE124E89AF7}"/>
                  </a:ext>
                </a:extLst>
              </p:cNvPr>
              <p:cNvSpPr/>
              <p:nvPr/>
            </p:nvSpPr>
            <p:spPr>
              <a:xfrm>
                <a:off x="5853434" y="5535541"/>
                <a:ext cx="2938276" cy="49239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Secure point-to-site VPN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33" name="Straight Connector 32">
                <a:extLst>
                  <a:ext uri="{FF2B5EF4-FFF2-40B4-BE49-F238E27FC236}">
                    <a16:creationId xmlns:a16="http://schemas.microsoft.com/office/drawing/2014/main" id="{FF59BA3B-C403-4A32-A9C9-C2976CC7FA94}"/>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34" name="Straight Connector 33">
                <a:extLst>
                  <a:ext uri="{FF2B5EF4-FFF2-40B4-BE49-F238E27FC236}">
                    <a16:creationId xmlns:a16="http://schemas.microsoft.com/office/drawing/2014/main" id="{862FC784-16A4-4F40-866B-464E542F9BEE}"/>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25" name="Picture 2">
              <a:extLst>
                <a:ext uri="{FF2B5EF4-FFF2-40B4-BE49-F238E27FC236}">
                  <a16:creationId xmlns:a16="http://schemas.microsoft.com/office/drawing/2014/main" id="{1B80CE8A-9ECF-41C4-9D57-CB04FE00B81B}"/>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1372" y="3165974"/>
              <a:ext cx="544413" cy="544270"/>
            </a:xfrm>
            <a:prstGeom prst="rect">
              <a:avLst/>
            </a:prstGeom>
            <a:noFill/>
            <a:ln w="9525">
              <a:noFill/>
              <a:miter lim="800000"/>
              <a:headEnd/>
              <a:tailEnd/>
            </a:ln>
            <a:effectLst/>
          </p:spPr>
        </p:pic>
        <p:sp>
          <p:nvSpPr>
            <p:cNvPr id="26" name="Isosceles Triangle 25">
              <a:extLst>
                <a:ext uri="{FF2B5EF4-FFF2-40B4-BE49-F238E27FC236}">
                  <a16:creationId xmlns:a16="http://schemas.microsoft.com/office/drawing/2014/main" id="{875F1534-0001-47AB-95F1-1D5AA8931BC5}"/>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27" name="Rectangle 77">
              <a:extLst>
                <a:ext uri="{FF2B5EF4-FFF2-40B4-BE49-F238E27FC236}">
                  <a16:creationId xmlns:a16="http://schemas.microsoft.com/office/drawing/2014/main" id="{581CEDED-6EAB-488F-B492-B21CE5A17843}"/>
                </a:ext>
              </a:extLst>
            </p:cNvPr>
            <p:cNvSpPr/>
            <p:nvPr/>
          </p:nvSpPr>
          <p:spPr>
            <a:xfrm>
              <a:off x="7937222" y="3160484"/>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Developers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POC Efforts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Small scale deployments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28" name="Freeform 539">
              <a:extLst>
                <a:ext uri="{FF2B5EF4-FFF2-40B4-BE49-F238E27FC236}">
                  <a16:creationId xmlns:a16="http://schemas.microsoft.com/office/drawing/2014/main" id="{6FC2B02D-2E52-4668-9401-D15CCC860193}"/>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62F962C-8F70-4133-990B-42C7095A71DD}"/>
              </a:ext>
            </a:extLst>
          </p:cNvPr>
          <p:cNvGrpSpPr/>
          <p:nvPr/>
        </p:nvGrpSpPr>
        <p:grpSpPr>
          <a:xfrm>
            <a:off x="979250" y="5371030"/>
            <a:ext cx="10937110" cy="1195458"/>
            <a:chOff x="312738" y="4914899"/>
            <a:chExt cx="11156422" cy="1219429"/>
          </a:xfrm>
        </p:grpSpPr>
        <p:sp>
          <p:nvSpPr>
            <p:cNvPr id="36" name="Rectangle 35">
              <a:extLst>
                <a:ext uri="{FF2B5EF4-FFF2-40B4-BE49-F238E27FC236}">
                  <a16:creationId xmlns:a16="http://schemas.microsoft.com/office/drawing/2014/main" id="{D73CC85D-6569-473B-8D57-C4BB99771960}"/>
                </a:ext>
              </a:extLst>
            </p:cNvPr>
            <p:cNvSpPr/>
            <p:nvPr/>
          </p:nvSpPr>
          <p:spPr>
            <a:xfrm>
              <a:off x="312738" y="4977547"/>
              <a:ext cx="5559375" cy="1089275"/>
            </a:xfrm>
            <a:prstGeom prst="rect">
              <a:avLst/>
            </a:prstGeom>
            <a:solidFill>
              <a:srgbClr val="002050">
                <a:lumMod val="50000"/>
                <a:lumOff val="50000"/>
              </a:srgbClr>
            </a:solidFill>
            <a:ln w="38100" cap="sq"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w="76200">
                  <a:solidFill>
                    <a:srgbClr val="505050"/>
                  </a:solidFill>
                </a:ln>
                <a:solidFill>
                  <a:srgbClr val="1A1A1A"/>
                </a:solidFill>
                <a:effectLst/>
                <a:uLnTx/>
                <a:uFillTx/>
                <a:latin typeface="Segoe UI"/>
                <a:ea typeface="+mn-ea"/>
                <a:cs typeface="Segoe UI" panose="020B0502040204020203" pitchFamily="34" charset="0"/>
              </a:endParaRPr>
            </a:p>
          </p:txBody>
        </p:sp>
        <p:sp>
          <p:nvSpPr>
            <p:cNvPr id="37" name="Freeform 36">
              <a:extLst>
                <a:ext uri="{FF2B5EF4-FFF2-40B4-BE49-F238E27FC236}">
                  <a16:creationId xmlns:a16="http://schemas.microsoft.com/office/drawing/2014/main" id="{5C47FE3C-DF7E-479F-A248-0E3BBD91322E}"/>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8" name="Freeform 37">
              <a:extLst>
                <a:ext uri="{FF2B5EF4-FFF2-40B4-BE49-F238E27FC236}">
                  <a16:creationId xmlns:a16="http://schemas.microsoft.com/office/drawing/2014/main" id="{A3AC6654-E637-43F4-B200-E6BAA1E98F62}"/>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39" name="Group 38">
              <a:extLst>
                <a:ext uri="{FF2B5EF4-FFF2-40B4-BE49-F238E27FC236}">
                  <a16:creationId xmlns:a16="http://schemas.microsoft.com/office/drawing/2014/main" id="{E8300DFE-B635-43CC-9AFE-52CEDD6ED67D}"/>
                </a:ext>
              </a:extLst>
            </p:cNvPr>
            <p:cNvGrpSpPr/>
            <p:nvPr/>
          </p:nvGrpSpPr>
          <p:grpSpPr>
            <a:xfrm>
              <a:off x="881372" y="5053813"/>
              <a:ext cx="549467" cy="750287"/>
              <a:chOff x="5293615" y="2293499"/>
              <a:chExt cx="1189325" cy="1488408"/>
            </a:xfrm>
          </p:grpSpPr>
          <p:pic>
            <p:nvPicPr>
              <p:cNvPr id="47" name="Picture 2">
                <a:extLst>
                  <a:ext uri="{FF2B5EF4-FFF2-40B4-BE49-F238E27FC236}">
                    <a16:creationId xmlns:a16="http://schemas.microsoft.com/office/drawing/2014/main" id="{37307720-46DF-4B19-A210-AEB149DE7B98}"/>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293499"/>
                <a:ext cx="1178386" cy="1079717"/>
              </a:xfrm>
              <a:prstGeom prst="rect">
                <a:avLst/>
              </a:prstGeom>
              <a:noFill/>
              <a:ln w="9525">
                <a:noFill/>
                <a:miter lim="800000"/>
                <a:headEnd/>
                <a:tailEnd/>
              </a:ln>
              <a:effectLst/>
            </p:spPr>
          </p:pic>
          <p:sp>
            <p:nvSpPr>
              <p:cNvPr id="48" name="Isosceles Triangle 47">
                <a:extLst>
                  <a:ext uri="{FF2B5EF4-FFF2-40B4-BE49-F238E27FC236}">
                    <a16:creationId xmlns:a16="http://schemas.microsoft.com/office/drawing/2014/main" id="{2C6C811E-CEFB-412D-BBA6-4772FE21A8CB}"/>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pic>
          <p:nvPicPr>
            <p:cNvPr id="40" name="Picture 2">
              <a:extLst>
                <a:ext uri="{FF2B5EF4-FFF2-40B4-BE49-F238E27FC236}">
                  <a16:creationId xmlns:a16="http://schemas.microsoft.com/office/drawing/2014/main" id="{DA00A552-EEFC-4B91-AD97-10D2E498E6F8}"/>
                </a:ext>
              </a:extLst>
            </p:cNvPr>
            <p:cNvPicPr>
              <a:picLocks noChangeAspect="1" noChangeArrowheads="1"/>
            </p:cNvPicPr>
            <p:nvPr/>
          </p:nvPicPr>
          <p:blipFill>
            <a:blip r:embed="rId6" cstate="hqprint">
              <a:lum bright="100000" contrast="100000"/>
              <a:extLst>
                <a:ext uri="{28A0092B-C50C-407E-A947-70E740481C1C}">
                  <a14:useLocalDpi xmlns:a14="http://schemas.microsoft.com/office/drawing/2010/main"/>
                </a:ext>
              </a:extLst>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1" name="Straight Connector 40">
              <a:extLst>
                <a:ext uri="{FF2B5EF4-FFF2-40B4-BE49-F238E27FC236}">
                  <a16:creationId xmlns:a16="http://schemas.microsoft.com/office/drawing/2014/main" id="{9603BCC1-CBD1-4418-AFED-09940903EF12}"/>
                </a:ext>
              </a:extLst>
            </p:cNvPr>
            <p:cNvCxnSpPr/>
            <p:nvPr/>
          </p:nvCxnSpPr>
          <p:spPr>
            <a:xfrm flipH="1">
              <a:off x="2204323" y="551997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2" name="Rectangle 41">
              <a:extLst>
                <a:ext uri="{FF2B5EF4-FFF2-40B4-BE49-F238E27FC236}">
                  <a16:creationId xmlns:a16="http://schemas.microsoft.com/office/drawing/2014/main" id="{86C83212-6C2C-4C11-83DC-69E648220564}"/>
                </a:ext>
              </a:extLst>
            </p:cNvPr>
            <p:cNvSpPr/>
            <p:nvPr/>
          </p:nvSpPr>
          <p:spPr>
            <a:xfrm>
              <a:off x="2865437" y="5249862"/>
              <a:ext cx="2543503"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ExpressRoute</a:t>
              </a: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private connectivity</a:t>
              </a:r>
            </a:p>
          </p:txBody>
        </p:sp>
        <p:cxnSp>
          <p:nvCxnSpPr>
            <p:cNvPr id="43" name="Straight Connector 42">
              <a:extLst>
                <a:ext uri="{FF2B5EF4-FFF2-40B4-BE49-F238E27FC236}">
                  <a16:creationId xmlns:a16="http://schemas.microsoft.com/office/drawing/2014/main" id="{8850CCA6-FD3E-464C-B27E-1DF826CE8D67}"/>
                </a:ext>
              </a:extLst>
            </p:cNvPr>
            <p:cNvCxnSpPr/>
            <p:nvPr/>
          </p:nvCxnSpPr>
          <p:spPr>
            <a:xfrm>
              <a:off x="5151437" y="551997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4" name="Rectangle 77">
              <a:extLst>
                <a:ext uri="{FF2B5EF4-FFF2-40B4-BE49-F238E27FC236}">
                  <a16:creationId xmlns:a16="http://schemas.microsoft.com/office/drawing/2014/main" id="{5C47270B-F69A-4B39-9E8E-0F0046517F3B}"/>
                </a:ext>
              </a:extLst>
            </p:cNvPr>
            <p:cNvSpPr/>
            <p:nvPr/>
          </p:nvSpPr>
          <p:spPr>
            <a:xfrm>
              <a:off x="7937222" y="4977545"/>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Mission critical workloads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Backup/DR, media, HPC</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all Azure services</a:t>
              </a:r>
            </a:p>
          </p:txBody>
        </p:sp>
        <p:sp>
          <p:nvSpPr>
            <p:cNvPr id="45" name="Rectangle 44">
              <a:extLst>
                <a:ext uri="{FF2B5EF4-FFF2-40B4-BE49-F238E27FC236}">
                  <a16:creationId xmlns:a16="http://schemas.microsoft.com/office/drawing/2014/main" id="{9DA5D23C-F258-433F-9876-5CB80A6951E7}"/>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49"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46" name="Freeform 539">
              <a:extLst>
                <a:ext uri="{FF2B5EF4-FFF2-40B4-BE49-F238E27FC236}">
                  <a16:creationId xmlns:a16="http://schemas.microsoft.com/office/drawing/2014/main" id="{9018F592-E9A1-440D-9EC0-0DDDEB70E4D8}"/>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49" name="Group 48">
            <a:extLst>
              <a:ext uri="{FF2B5EF4-FFF2-40B4-BE49-F238E27FC236}">
                <a16:creationId xmlns:a16="http://schemas.microsoft.com/office/drawing/2014/main" id="{E3616D2D-5357-43B3-8B56-ECB2A0284AA4}"/>
              </a:ext>
            </a:extLst>
          </p:cNvPr>
          <p:cNvGrpSpPr/>
          <p:nvPr/>
        </p:nvGrpSpPr>
        <p:grpSpPr>
          <a:xfrm>
            <a:off x="985991" y="2009661"/>
            <a:ext cx="10538127" cy="1105721"/>
            <a:chOff x="319615" y="1973262"/>
            <a:chExt cx="10749438" cy="1127893"/>
          </a:xfrm>
        </p:grpSpPr>
        <p:sp>
          <p:nvSpPr>
            <p:cNvPr id="50" name="Rectangle 49">
              <a:extLst>
                <a:ext uri="{FF2B5EF4-FFF2-40B4-BE49-F238E27FC236}">
                  <a16:creationId xmlns:a16="http://schemas.microsoft.com/office/drawing/2014/main" id="{AED884B9-0477-4C28-A910-4DB574ADD84D}"/>
                </a:ext>
              </a:extLst>
            </p:cNvPr>
            <p:cNvSpPr/>
            <p:nvPr/>
          </p:nvSpPr>
          <p:spPr>
            <a:xfrm>
              <a:off x="319615" y="1973270"/>
              <a:ext cx="5566835"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51" name="Group 50">
              <a:extLst>
                <a:ext uri="{FF2B5EF4-FFF2-40B4-BE49-F238E27FC236}">
                  <a16:creationId xmlns:a16="http://schemas.microsoft.com/office/drawing/2014/main" id="{FF3D709F-C839-44B2-ADE3-9EF3F910B169}"/>
                </a:ext>
              </a:extLst>
            </p:cNvPr>
            <p:cNvGrpSpPr/>
            <p:nvPr/>
          </p:nvGrpSpPr>
          <p:grpSpPr>
            <a:xfrm>
              <a:off x="319616" y="1973262"/>
              <a:ext cx="7604838" cy="1127893"/>
              <a:chOff x="2916922" y="5310943"/>
              <a:chExt cx="8816693" cy="980720"/>
            </a:xfrm>
          </p:grpSpPr>
          <p:sp>
            <p:nvSpPr>
              <p:cNvPr id="56" name="Freeform 55">
                <a:extLst>
                  <a:ext uri="{FF2B5EF4-FFF2-40B4-BE49-F238E27FC236}">
                    <a16:creationId xmlns:a16="http://schemas.microsoft.com/office/drawing/2014/main" id="{F7338715-8A1F-4BCC-B9A6-4ED752738B47}"/>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7" name="Freeform 56">
                <a:extLst>
                  <a:ext uri="{FF2B5EF4-FFF2-40B4-BE49-F238E27FC236}">
                    <a16:creationId xmlns:a16="http://schemas.microsoft.com/office/drawing/2014/main" id="{4FBE38D7-D318-49E5-8675-1A9767BFDF49}"/>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58" name="Picture 6" descr="\\magnum\Projects\Microsoft\Cloud Power FY12\Design\Icons\PNGs\Server_2.png">
                <a:extLst>
                  <a:ext uri="{FF2B5EF4-FFF2-40B4-BE49-F238E27FC236}">
                    <a16:creationId xmlns:a16="http://schemas.microsoft.com/office/drawing/2014/main" id="{B3239230-36A5-4988-939B-E1651F040438}"/>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59" name="Rectangle 58">
                <a:extLst>
                  <a:ext uri="{FF2B5EF4-FFF2-40B4-BE49-F238E27FC236}">
                    <a16:creationId xmlns:a16="http://schemas.microsoft.com/office/drawing/2014/main" id="{49B721EA-467B-473E-88E0-C89A096FB786}"/>
                  </a:ext>
                </a:extLst>
              </p:cNvPr>
              <p:cNvSpPr/>
              <p:nvPr/>
            </p:nvSpPr>
            <p:spPr>
              <a:xfrm>
                <a:off x="5853434" y="5671198"/>
                <a:ext cx="2938276" cy="299710"/>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Internet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60" name="Straight Connector 59">
                <a:extLst>
                  <a:ext uri="{FF2B5EF4-FFF2-40B4-BE49-F238E27FC236}">
                    <a16:creationId xmlns:a16="http://schemas.microsoft.com/office/drawing/2014/main" id="{168F7939-607E-4E8F-8EA9-824D186945D2}"/>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61" name="Straight Connector 60">
                <a:extLst>
                  <a:ext uri="{FF2B5EF4-FFF2-40B4-BE49-F238E27FC236}">
                    <a16:creationId xmlns:a16="http://schemas.microsoft.com/office/drawing/2014/main" id="{E4E06727-44B6-4634-B58E-39137F8A4C58}"/>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52" name="Picture 2">
              <a:extLst>
                <a:ext uri="{FF2B5EF4-FFF2-40B4-BE49-F238E27FC236}">
                  <a16:creationId xmlns:a16="http://schemas.microsoft.com/office/drawing/2014/main" id="{22666A2B-9864-4B70-9AF5-4ECDE71937A7}"/>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8249" y="1979427"/>
              <a:ext cx="544413" cy="544270"/>
            </a:xfrm>
            <a:prstGeom prst="rect">
              <a:avLst/>
            </a:prstGeom>
            <a:noFill/>
            <a:ln w="9525">
              <a:noFill/>
              <a:miter lim="800000"/>
              <a:headEnd/>
              <a:tailEnd/>
            </a:ln>
            <a:effectLst/>
          </p:spPr>
        </p:pic>
        <p:sp>
          <p:nvSpPr>
            <p:cNvPr id="53" name="Isosceles Triangle 52">
              <a:extLst>
                <a:ext uri="{FF2B5EF4-FFF2-40B4-BE49-F238E27FC236}">
                  <a16:creationId xmlns:a16="http://schemas.microsoft.com/office/drawing/2014/main" id="{9220A64D-5945-4405-A12C-898069EA8DD6}"/>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4" name="Rectangle 77">
              <a:extLst>
                <a:ext uri="{FF2B5EF4-FFF2-40B4-BE49-F238E27FC236}">
                  <a16:creationId xmlns:a16="http://schemas.microsoft.com/office/drawing/2014/main" id="{4586DA3F-F4DD-4745-8F17-41D19A9B9731}"/>
                </a:ext>
              </a:extLst>
            </p:cNvPr>
            <p:cNvSpPr/>
            <p:nvPr/>
          </p:nvSpPr>
          <p:spPr>
            <a:xfrm>
              <a:off x="7944099" y="1973937"/>
              <a:ext cx="3124954"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Consumers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Access over public IP</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DNS resolution</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55" name="Freeform 539">
              <a:extLst>
                <a:ext uri="{FF2B5EF4-FFF2-40B4-BE49-F238E27FC236}">
                  <a16:creationId xmlns:a16="http://schemas.microsoft.com/office/drawing/2014/main" id="{72A371C3-70BD-4A4E-B480-7A8A971F7F54}"/>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29681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C79BC4-7A7D-4DE2-918D-3D6271723C61}"/>
              </a:ext>
            </a:extLst>
          </p:cNvPr>
          <p:cNvSpPr/>
          <p:nvPr/>
        </p:nvSpPr>
        <p:spPr bwMode="auto">
          <a:xfrm>
            <a:off x="5049078" y="913744"/>
            <a:ext cx="7142921" cy="59442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A88A123-3A4E-4FA7-BA85-C68219B4A2DA}"/>
              </a:ext>
            </a:extLst>
          </p:cNvPr>
          <p:cNvCxnSpPr>
            <a:cxnSpLocks/>
            <a:stCxn id="106" idx="18"/>
            <a:endCxn id="559" idx="1"/>
          </p:cNvCxnSpPr>
          <p:nvPr/>
        </p:nvCxnSpPr>
        <p:spPr>
          <a:xfrm>
            <a:off x="7378588" y="1518638"/>
            <a:ext cx="1270822" cy="2021717"/>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969E99A-6AB9-4FC2-8A0D-1F12994C55B0}"/>
              </a:ext>
            </a:extLst>
          </p:cNvPr>
          <p:cNvCxnSpPr>
            <a:cxnSpLocks/>
            <a:stCxn id="90" idx="20"/>
            <a:endCxn id="559" idx="2"/>
          </p:cNvCxnSpPr>
          <p:nvPr/>
        </p:nvCxnSpPr>
        <p:spPr>
          <a:xfrm>
            <a:off x="5912791" y="2330666"/>
            <a:ext cx="2650465" cy="1412916"/>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45486" y="248221"/>
            <a:ext cx="11018520" cy="553998"/>
          </a:xfrm>
        </p:spPr>
        <p:txBody>
          <a:bodyPr/>
          <a:lstStyle/>
          <a:p>
            <a:r>
              <a:rPr lang="en-US" dirty="0"/>
              <a:t>Azure Virtual WAN – Unified Cloud Connectivity</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98237" y="1909164"/>
            <a:ext cx="4907332" cy="4623710"/>
          </a:xfrm>
        </p:spPr>
        <p:txBody>
          <a:bodyPr>
            <a:noAutofit/>
          </a:bodyPr>
          <a:lstStyle/>
          <a:p>
            <a:pPr marL="0" indent="0">
              <a:buNone/>
            </a:pPr>
            <a:r>
              <a:rPr lang="en-US" sz="2400" dirty="0"/>
              <a:t>Hubs in Azure</a:t>
            </a:r>
          </a:p>
          <a:p>
            <a:pPr marL="0" indent="0">
              <a:buNone/>
            </a:pPr>
            <a:r>
              <a:rPr lang="en-US" sz="2400" dirty="0"/>
              <a:t>Enable/disable branch to branch</a:t>
            </a:r>
          </a:p>
          <a:p>
            <a:pPr marL="0" indent="0">
              <a:buNone/>
            </a:pPr>
            <a:r>
              <a:rPr lang="en-US" sz="2400" dirty="0"/>
              <a:t>IPsec IKEv1 and IKEv2</a:t>
            </a:r>
          </a:p>
          <a:p>
            <a:pPr marL="0" indent="0">
              <a:buNone/>
            </a:pPr>
            <a:r>
              <a:rPr lang="en-US" sz="2400" dirty="0"/>
              <a:t>Scale unit-based billing </a:t>
            </a:r>
          </a:p>
          <a:p>
            <a:pPr marL="0" indent="0">
              <a:buNone/>
            </a:pPr>
            <a:r>
              <a:rPr lang="en-US" sz="2400" dirty="0"/>
              <a:t>E2E Monitoring and Resource Health</a:t>
            </a:r>
          </a:p>
          <a:p>
            <a:pPr marL="0" indent="0">
              <a:buNone/>
            </a:pPr>
            <a:r>
              <a:rPr lang="en-US" sz="2400" dirty="0"/>
              <a:t>ExpressRoute (Preview)</a:t>
            </a:r>
          </a:p>
          <a:p>
            <a:pPr marL="0" indent="0">
              <a:buNone/>
            </a:pPr>
            <a:r>
              <a:rPr lang="en-US" sz="2400" dirty="0"/>
              <a:t>P2S with IKEv2 and OpenVPN (Preview)</a:t>
            </a:r>
          </a:p>
          <a:p>
            <a:pPr marL="0" indent="0">
              <a:buNone/>
            </a:pPr>
            <a:r>
              <a:rPr lang="en-US" sz="2400" dirty="0"/>
              <a:t>O365 Policy (Preview)</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8662641" y="2158711"/>
            <a:ext cx="376777" cy="1087996"/>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9896947" y="1813828"/>
            <a:ext cx="0" cy="1012269"/>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882750" y="2988111"/>
            <a:ext cx="852714" cy="57527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10206066" y="2300220"/>
            <a:ext cx="925188" cy="71312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9464487" y="144121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8130517" y="2543305"/>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8206076" y="181085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698794" y="2055090"/>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1282277" y="2737825"/>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8423922" y="5226915"/>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9768962" y="5226915"/>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1114002" y="5226915"/>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a:endCxn id="519" idx="4"/>
          </p:cNvCxnSpPr>
          <p:nvPr/>
        </p:nvCxnSpPr>
        <p:spPr>
          <a:xfrm rot="5400000" flipH="1" flipV="1">
            <a:off x="8425347" y="4747600"/>
            <a:ext cx="710792" cy="247839"/>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a:endCxn id="519" idx="1"/>
          </p:cNvCxnSpPr>
          <p:nvPr/>
        </p:nvCxnSpPr>
        <p:spPr>
          <a:xfrm rot="5400000" flipH="1" flipV="1">
            <a:off x="9975532" y="4542455"/>
            <a:ext cx="710792" cy="658128"/>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a:endCxn id="519" idx="11"/>
          </p:cNvCxnSpPr>
          <p:nvPr/>
        </p:nvCxnSpPr>
        <p:spPr>
          <a:xfrm rot="16200000" flipV="1">
            <a:off x="10631592" y="4511602"/>
            <a:ext cx="1310820" cy="119805"/>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8676216" y="4745547"/>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10234766" y="4763881"/>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1219870" y="4484694"/>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7560673" y="452352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474866" y="3456176"/>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7078882" y="5226915"/>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cxnSpLocks/>
            <a:stCxn id="542" idx="0"/>
          </p:cNvCxnSpPr>
          <p:nvPr/>
        </p:nvCxnSpPr>
        <p:spPr>
          <a:xfrm rot="5400000" flipH="1" flipV="1">
            <a:off x="7430482" y="4233685"/>
            <a:ext cx="874532" cy="1111928"/>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7171517" y="453884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700E3746-E650-F24B-8EA6-CCB3197C1978}"/>
              </a:ext>
            </a:extLst>
          </p:cNvPr>
          <p:cNvSpPr txBox="1"/>
          <p:nvPr/>
        </p:nvSpPr>
        <p:spPr>
          <a:xfrm rot="2984524">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98237" y="1224542"/>
            <a:ext cx="4972104"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a:ea typeface="+mn-ea"/>
                <a:cs typeface="+mn-cs"/>
              </a:rPr>
              <a:t>Features</a:t>
            </a:r>
          </a:p>
        </p:txBody>
      </p:sp>
      <p:grpSp>
        <p:nvGrpSpPr>
          <p:cNvPr id="10" name="Group 9">
            <a:extLst>
              <a:ext uri="{FF2B5EF4-FFF2-40B4-BE49-F238E27FC236}">
                <a16:creationId xmlns:a16="http://schemas.microsoft.com/office/drawing/2014/main" id="{49F3B578-A508-410D-BF2C-1365BFF39079}"/>
              </a:ext>
            </a:extLst>
          </p:cNvPr>
          <p:cNvGrpSpPr/>
          <p:nvPr/>
        </p:nvGrpSpPr>
        <p:grpSpPr>
          <a:xfrm>
            <a:off x="5272934" y="1580508"/>
            <a:ext cx="1108738" cy="1566103"/>
            <a:chOff x="5000834" y="2369942"/>
            <a:chExt cx="1368472" cy="2197806"/>
          </a:xfrm>
        </p:grpSpPr>
        <p:sp>
          <p:nvSpPr>
            <p:cNvPr id="98" name="EMI_E731">
              <a:extLst>
                <a:ext uri="{FF2B5EF4-FFF2-40B4-BE49-F238E27FC236}">
                  <a16:creationId xmlns:a16="http://schemas.microsoft.com/office/drawing/2014/main" id="{239732F8-CEE7-49E4-BDAA-46FAF97186DC}"/>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EMI_E731">
              <a:extLst>
                <a:ext uri="{FF2B5EF4-FFF2-40B4-BE49-F238E27FC236}">
                  <a16:creationId xmlns:a16="http://schemas.microsoft.com/office/drawing/2014/main" id="{D62242C0-2F49-4576-9F3D-D90AF0CC1246}"/>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TextBox 88">
              <a:extLst>
                <a:ext uri="{FF2B5EF4-FFF2-40B4-BE49-F238E27FC236}">
                  <a16:creationId xmlns:a16="http://schemas.microsoft.com/office/drawing/2014/main" id="{63602919-0B56-4A04-98A5-6D9AC8F841A8}"/>
                </a:ext>
              </a:extLst>
            </p:cNvPr>
            <p:cNvSpPr txBox="1"/>
            <p:nvPr/>
          </p:nvSpPr>
          <p:spPr>
            <a:xfrm>
              <a:off x="5102552" y="4334511"/>
              <a:ext cx="1109394" cy="23323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Datacenter</a:t>
              </a:r>
            </a:p>
          </p:txBody>
        </p:sp>
        <p:sp>
          <p:nvSpPr>
            <p:cNvPr id="90" name="EMI_E731">
              <a:extLst>
                <a:ext uri="{FF2B5EF4-FFF2-40B4-BE49-F238E27FC236}">
                  <a16:creationId xmlns:a16="http://schemas.microsoft.com/office/drawing/2014/main" id="{3C0EC4EF-6EAD-41C5-8B50-5F195C647A1A}"/>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01" name="Picture 100">
            <a:extLst>
              <a:ext uri="{FF2B5EF4-FFF2-40B4-BE49-F238E27FC236}">
                <a16:creationId xmlns:a16="http://schemas.microsoft.com/office/drawing/2014/main" id="{00F25989-ACD4-4584-BE16-2DA5130874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69122" y="2830249"/>
            <a:ext cx="391427" cy="366188"/>
          </a:xfrm>
          <a:prstGeom prst="rect">
            <a:avLst/>
          </a:prstGeom>
        </p:spPr>
      </p:pic>
      <p:sp>
        <p:nvSpPr>
          <p:cNvPr id="106" name="EMI_E731">
            <a:extLst>
              <a:ext uri="{FF2B5EF4-FFF2-40B4-BE49-F238E27FC236}">
                <a16:creationId xmlns:a16="http://schemas.microsoft.com/office/drawing/2014/main" id="{DB003061-1E0C-4895-B65C-1BAA20A6233F}"/>
              </a:ext>
            </a:extLst>
          </p:cNvPr>
          <p:cNvSpPr>
            <a:spLocks noChangeAspect="1" noEditPoints="1"/>
          </p:cNvSpPr>
          <p:nvPr/>
        </p:nvSpPr>
        <p:spPr bwMode="auto">
          <a:xfrm>
            <a:off x="6993640" y="981925"/>
            <a:ext cx="769590" cy="1073165"/>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B3EB714-80E0-4CDF-A26F-6C4BC8C0EBEE}"/>
              </a:ext>
            </a:extLst>
          </p:cNvPr>
          <p:cNvSpPr/>
          <p:nvPr/>
        </p:nvSpPr>
        <p:spPr>
          <a:xfrm>
            <a:off x="6906826" y="2187604"/>
            <a:ext cx="795411" cy="258532"/>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Corp HQ</a:t>
            </a:r>
          </a:p>
        </p:txBody>
      </p:sp>
      <p:pic>
        <p:nvPicPr>
          <p:cNvPr id="112" name="Picture 111">
            <a:extLst>
              <a:ext uri="{FF2B5EF4-FFF2-40B4-BE49-F238E27FC236}">
                <a16:creationId xmlns:a16="http://schemas.microsoft.com/office/drawing/2014/main" id="{4F640002-63AF-488A-86B6-D2629FC8D1A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3217" y="2374532"/>
            <a:ext cx="391427" cy="366188"/>
          </a:xfrm>
          <a:prstGeom prst="rect">
            <a:avLst/>
          </a:prstGeom>
        </p:spPr>
      </p:pic>
      <p:pic>
        <p:nvPicPr>
          <p:cNvPr id="1026" name="Picture 2">
            <a:extLst>
              <a:ext uri="{FF2B5EF4-FFF2-40B4-BE49-F238E27FC236}">
                <a16:creationId xmlns:a16="http://schemas.microsoft.com/office/drawing/2014/main" id="{50816F49-4E13-49A1-8D83-F4748DC3EF5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flipH="1">
            <a:off x="5431442" y="3690742"/>
            <a:ext cx="278261"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2E5D7D6-C9EB-491F-99BF-66346173CC1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flipH="1">
            <a:off x="5590147" y="3983859"/>
            <a:ext cx="374799" cy="3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C0100F-D19B-4252-83BD-A3B476DDBC7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flipH="1">
            <a:off x="5849876" y="3665522"/>
            <a:ext cx="312333"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B2B21CA-BE0E-4C4A-8668-D36127E168B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flipH="1">
            <a:off x="5891403" y="3998616"/>
            <a:ext cx="306654" cy="306655"/>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or: Elbow 102">
            <a:extLst>
              <a:ext uri="{FF2B5EF4-FFF2-40B4-BE49-F238E27FC236}">
                <a16:creationId xmlns:a16="http://schemas.microsoft.com/office/drawing/2014/main" id="{52B93A2C-968F-4756-85A1-41D7F9510BD3}"/>
              </a:ext>
            </a:extLst>
          </p:cNvPr>
          <p:cNvCxnSpPr>
            <a:cxnSpLocks/>
          </p:cNvCxnSpPr>
          <p:nvPr/>
        </p:nvCxnSpPr>
        <p:spPr>
          <a:xfrm flipV="1">
            <a:off x="6332000" y="3922707"/>
            <a:ext cx="1874057" cy="2287"/>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BE3DD74-CB4D-49BF-9EC0-0617ECC31132}"/>
              </a:ext>
            </a:extLst>
          </p:cNvPr>
          <p:cNvSpPr txBox="1"/>
          <p:nvPr/>
        </p:nvSpPr>
        <p:spPr>
          <a:xfrm>
            <a:off x="7195652" y="372120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sp>
        <p:nvSpPr>
          <p:cNvPr id="107" name="TextBox 106">
            <a:extLst>
              <a:ext uri="{FF2B5EF4-FFF2-40B4-BE49-F238E27FC236}">
                <a16:creationId xmlns:a16="http://schemas.microsoft.com/office/drawing/2014/main" id="{C4BA9BD8-9ABC-40D6-9D87-780F9472F588}"/>
              </a:ext>
            </a:extLst>
          </p:cNvPr>
          <p:cNvSpPr txBox="1"/>
          <p:nvPr/>
        </p:nvSpPr>
        <p:spPr>
          <a:xfrm>
            <a:off x="6394040" y="3201976"/>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09" name="TextBox 108">
            <a:extLst>
              <a:ext uri="{FF2B5EF4-FFF2-40B4-BE49-F238E27FC236}">
                <a16:creationId xmlns:a16="http://schemas.microsoft.com/office/drawing/2014/main" id="{0D3A6E54-D0C7-49F3-8B34-DF998FBD2393}"/>
              </a:ext>
            </a:extLst>
          </p:cNvPr>
          <p:cNvSpPr txBox="1"/>
          <p:nvPr/>
        </p:nvSpPr>
        <p:spPr>
          <a:xfrm>
            <a:off x="7146122" y="2700919"/>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Tree>
    <p:extLst>
      <p:ext uri="{BB962C8B-B14F-4D97-AF65-F5344CB8AC3E}">
        <p14:creationId xmlns:p14="http://schemas.microsoft.com/office/powerpoint/2010/main" val="410148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2B7-48FD-4C7A-8017-4FC648788B17}"/>
              </a:ext>
            </a:extLst>
          </p:cNvPr>
          <p:cNvSpPr>
            <a:spLocks noGrp="1"/>
          </p:cNvSpPr>
          <p:nvPr>
            <p:ph type="title"/>
          </p:nvPr>
        </p:nvSpPr>
        <p:spPr/>
        <p:txBody>
          <a:bodyPr/>
          <a:lstStyle/>
          <a:p>
            <a:r>
              <a:rPr lang="en-US" dirty="0"/>
              <a:t>Step 2</a:t>
            </a:r>
          </a:p>
        </p:txBody>
      </p:sp>
      <p:pic>
        <p:nvPicPr>
          <p:cNvPr id="3" name="Picture 2">
            <a:extLst>
              <a:ext uri="{FF2B5EF4-FFF2-40B4-BE49-F238E27FC236}">
                <a16:creationId xmlns:a16="http://schemas.microsoft.com/office/drawing/2014/main" id="{C93B1703-75FC-45E6-AAAF-787E6248F9B4}"/>
              </a:ext>
            </a:extLst>
          </p:cNvPr>
          <p:cNvPicPr>
            <a:picLocks noChangeAspect="1"/>
          </p:cNvPicPr>
          <p:nvPr/>
        </p:nvPicPr>
        <p:blipFill>
          <a:blip r:embed="rId2"/>
          <a:stretch>
            <a:fillRect/>
          </a:stretch>
        </p:blipFill>
        <p:spPr>
          <a:xfrm>
            <a:off x="5812895" y="30366"/>
            <a:ext cx="5535376" cy="6797267"/>
          </a:xfrm>
          <a:prstGeom prst="rect">
            <a:avLst/>
          </a:prstGeom>
        </p:spPr>
      </p:pic>
      <p:sp>
        <p:nvSpPr>
          <p:cNvPr id="5" name="TextBox 4">
            <a:extLst>
              <a:ext uri="{FF2B5EF4-FFF2-40B4-BE49-F238E27FC236}">
                <a16:creationId xmlns:a16="http://schemas.microsoft.com/office/drawing/2014/main" id="{FEA5481C-5805-4BD8-9502-95E54926D8AF}"/>
              </a:ext>
            </a:extLst>
          </p:cNvPr>
          <p:cNvSpPr txBox="1"/>
          <p:nvPr/>
        </p:nvSpPr>
        <p:spPr>
          <a:xfrm>
            <a:off x="367729" y="1607866"/>
            <a:ext cx="5591822"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WorkshopStep2.ps1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WorkshopStep2.ps1</a:t>
            </a:r>
          </a:p>
        </p:txBody>
      </p:sp>
    </p:spTree>
    <p:extLst>
      <p:ext uri="{BB962C8B-B14F-4D97-AF65-F5344CB8AC3E}">
        <p14:creationId xmlns:p14="http://schemas.microsoft.com/office/powerpoint/2010/main" val="161638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2B7-48FD-4C7A-8017-4FC648788B17}"/>
              </a:ext>
            </a:extLst>
          </p:cNvPr>
          <p:cNvSpPr>
            <a:spLocks noGrp="1"/>
          </p:cNvSpPr>
          <p:nvPr>
            <p:ph type="title"/>
          </p:nvPr>
        </p:nvSpPr>
        <p:spPr/>
        <p:txBody>
          <a:bodyPr/>
          <a:lstStyle/>
          <a:p>
            <a:r>
              <a:rPr lang="en-US" dirty="0"/>
              <a:t>Step 3</a:t>
            </a:r>
          </a:p>
        </p:txBody>
      </p:sp>
      <p:pic>
        <p:nvPicPr>
          <p:cNvPr id="3" name="Picture 2">
            <a:extLst>
              <a:ext uri="{FF2B5EF4-FFF2-40B4-BE49-F238E27FC236}">
                <a16:creationId xmlns:a16="http://schemas.microsoft.com/office/drawing/2014/main" id="{11C19183-AF3E-43FB-BAB2-F9A072CD3272}"/>
              </a:ext>
            </a:extLst>
          </p:cNvPr>
          <p:cNvPicPr>
            <a:picLocks noChangeAspect="1"/>
          </p:cNvPicPr>
          <p:nvPr/>
        </p:nvPicPr>
        <p:blipFill>
          <a:blip r:embed="rId2"/>
          <a:stretch>
            <a:fillRect/>
          </a:stretch>
        </p:blipFill>
        <p:spPr>
          <a:xfrm>
            <a:off x="5812900" y="30366"/>
            <a:ext cx="5535376" cy="6797267"/>
          </a:xfrm>
          <a:prstGeom prst="rect">
            <a:avLst/>
          </a:prstGeom>
        </p:spPr>
      </p:pic>
      <p:sp>
        <p:nvSpPr>
          <p:cNvPr id="4" name="TextBox 3">
            <a:extLst>
              <a:ext uri="{FF2B5EF4-FFF2-40B4-BE49-F238E27FC236}">
                <a16:creationId xmlns:a16="http://schemas.microsoft.com/office/drawing/2014/main" id="{888A09C0-55C2-4FFE-B4E4-1A6D6A34F961}"/>
              </a:ext>
            </a:extLst>
          </p:cNvPr>
          <p:cNvSpPr txBox="1"/>
          <p:nvPr/>
        </p:nvSpPr>
        <p:spPr>
          <a:xfrm>
            <a:off x="367729" y="1607866"/>
            <a:ext cx="5591822"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WorkshopStep3.ps1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WorkshopStep3.ps1</a:t>
            </a:r>
          </a:p>
        </p:txBody>
      </p:sp>
    </p:spTree>
    <p:extLst>
      <p:ext uri="{BB962C8B-B14F-4D97-AF65-F5344CB8AC3E}">
        <p14:creationId xmlns:p14="http://schemas.microsoft.com/office/powerpoint/2010/main" val="250342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5D5F02-5156-47A0-BB74-964D3C109638}"/>
              </a:ext>
            </a:extLst>
          </p:cNvPr>
          <p:cNvSpPr/>
          <p:nvPr/>
        </p:nvSpPr>
        <p:spPr bwMode="auto">
          <a:xfrm>
            <a:off x="6644554" y="4576366"/>
            <a:ext cx="410229" cy="103391"/>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cxnSp>
        <p:nvCxnSpPr>
          <p:cNvPr id="6" name="Straight Arrow Connector 5">
            <a:extLst>
              <a:ext uri="{FF2B5EF4-FFF2-40B4-BE49-F238E27FC236}">
                <a16:creationId xmlns:a16="http://schemas.microsoft.com/office/drawing/2014/main" id="{AE3297F4-22CD-4C14-8797-866C86A9AB9A}"/>
              </a:ext>
            </a:extLst>
          </p:cNvPr>
          <p:cNvCxnSpPr>
            <a:cxnSpLocks/>
            <a:stCxn id="20" idx="0"/>
            <a:endCxn id="47" idx="2"/>
          </p:cNvCxnSpPr>
          <p:nvPr/>
        </p:nvCxnSpPr>
        <p:spPr>
          <a:xfrm flipV="1">
            <a:off x="5613308" y="4803169"/>
            <a:ext cx="72234" cy="15717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F44B195-BD3F-4FB8-8570-F0E042AF3E33}"/>
              </a:ext>
            </a:extLst>
          </p:cNvPr>
          <p:cNvSpPr/>
          <p:nvPr/>
        </p:nvSpPr>
        <p:spPr bwMode="auto">
          <a:xfrm>
            <a:off x="2281319" y="3962994"/>
            <a:ext cx="716546" cy="374033"/>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8" name="Freeform 539">
            <a:extLst>
              <a:ext uri="{FF2B5EF4-FFF2-40B4-BE49-F238E27FC236}">
                <a16:creationId xmlns:a16="http://schemas.microsoft.com/office/drawing/2014/main" id="{4C285372-7D40-4798-8B8D-95D0141B9C9B}"/>
              </a:ext>
            </a:extLst>
          </p:cNvPr>
          <p:cNvSpPr>
            <a:spLocks noChangeAspect="1"/>
          </p:cNvSpPr>
          <p:nvPr/>
        </p:nvSpPr>
        <p:spPr bwMode="auto">
          <a:xfrm>
            <a:off x="303318" y="3159664"/>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9" name="Freeform 78">
            <a:extLst>
              <a:ext uri="{FF2B5EF4-FFF2-40B4-BE49-F238E27FC236}">
                <a16:creationId xmlns:a16="http://schemas.microsoft.com/office/drawing/2014/main" id="{F1FCFF61-C79F-492A-8E6F-226300B6FF41}"/>
              </a:ext>
            </a:extLst>
          </p:cNvPr>
          <p:cNvSpPr>
            <a:spLocks noEditPoints="1"/>
          </p:cNvSpPr>
          <p:nvPr/>
        </p:nvSpPr>
        <p:spPr bwMode="black">
          <a:xfrm>
            <a:off x="1061949" y="4035100"/>
            <a:ext cx="717156" cy="71486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0494" tIns="30247" rIns="60494" bIns="30247" numCol="1" anchor="t" anchorCtr="0" compatLnSpc="1">
            <a:prstTxWarp prst="textNoShape">
              <a:avLst/>
            </a:prstTxWarp>
          </a:bodyPr>
          <a:lstStyle/>
          <a:p>
            <a:pPr marL="0" marR="0" lvl="0" indent="0" algn="l" defTabSz="503288"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E6BC6D8-126B-46ED-B576-809103AA66E8}"/>
              </a:ext>
            </a:extLst>
          </p:cNvPr>
          <p:cNvSpPr txBox="1"/>
          <p:nvPr/>
        </p:nvSpPr>
        <p:spPr>
          <a:xfrm>
            <a:off x="825902" y="3494756"/>
            <a:ext cx="1194494" cy="498597"/>
          </a:xfrm>
          <a:prstGeom prst="rect">
            <a:avLst/>
          </a:prstGeom>
          <a:noFill/>
          <a:ln>
            <a:noFill/>
          </a:ln>
        </p:spPr>
        <p:txBody>
          <a:bodyPr wrap="non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Customer’s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Network</a:t>
            </a:r>
            <a:endParaRPr kumimoji="0" lang="en-US" sz="1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60" name="Rectangle 59">
            <a:extLst>
              <a:ext uri="{FF2B5EF4-FFF2-40B4-BE49-F238E27FC236}">
                <a16:creationId xmlns:a16="http://schemas.microsoft.com/office/drawing/2014/main" id="{0EE10BE4-CE63-47A4-A037-7B2AA658BB70}"/>
              </a:ext>
            </a:extLst>
          </p:cNvPr>
          <p:cNvSpPr/>
          <p:nvPr/>
        </p:nvSpPr>
        <p:spPr bwMode="auto">
          <a:xfrm rot="16200000">
            <a:off x="7258993" y="3008754"/>
            <a:ext cx="843495" cy="128510"/>
          </a:xfrm>
          <a:prstGeom prst="rect">
            <a:avLst/>
          </a:prstGeom>
          <a:solidFill>
            <a:srgbClr val="DE3C00"/>
          </a:solid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61" name="Right Arrow 62">
            <a:extLst>
              <a:ext uri="{FF2B5EF4-FFF2-40B4-BE49-F238E27FC236}">
                <a16:creationId xmlns:a16="http://schemas.microsoft.com/office/drawing/2014/main" id="{630DE330-A9C6-42E6-B8C7-A215472BF1C0}"/>
              </a:ext>
            </a:extLst>
          </p:cNvPr>
          <p:cNvSpPr/>
          <p:nvPr/>
        </p:nvSpPr>
        <p:spPr bwMode="auto">
          <a:xfrm>
            <a:off x="7616484" y="2523054"/>
            <a:ext cx="1100682" cy="275401"/>
          </a:xfrm>
          <a:prstGeom prst="rightArrow">
            <a:avLst/>
          </a:prstGeom>
          <a:solidFill>
            <a:srgbClr val="DE3C00"/>
          </a:solid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015A31AC-D5CB-4938-9CED-4AC279F9BEC8}"/>
              </a:ext>
            </a:extLst>
          </p:cNvPr>
          <p:cNvSpPr/>
          <p:nvPr/>
        </p:nvSpPr>
        <p:spPr bwMode="auto">
          <a:xfrm rot="16200000">
            <a:off x="7207422" y="5269630"/>
            <a:ext cx="946640" cy="128511"/>
          </a:xfrm>
          <a:prstGeom prst="rect">
            <a:avLst/>
          </a:prstGeom>
          <a:solidFill>
            <a:srgbClr val="00B0F0"/>
          </a:solidFill>
          <a:ln w="10795" cap="flat" cmpd="sng" algn="ctr">
            <a:solidFill>
              <a:srgbClr val="00B0F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9" name="Right Arrow 65">
            <a:extLst>
              <a:ext uri="{FF2B5EF4-FFF2-40B4-BE49-F238E27FC236}">
                <a16:creationId xmlns:a16="http://schemas.microsoft.com/office/drawing/2014/main" id="{383D02BA-4166-4839-A889-EDFC06EC8704}"/>
              </a:ext>
            </a:extLst>
          </p:cNvPr>
          <p:cNvSpPr/>
          <p:nvPr/>
        </p:nvSpPr>
        <p:spPr bwMode="auto">
          <a:xfrm>
            <a:off x="7627337" y="5578798"/>
            <a:ext cx="1089829" cy="317349"/>
          </a:xfrm>
          <a:prstGeom prst="rightArrow">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3" name="Rectangle 50">
            <a:extLst>
              <a:ext uri="{FF2B5EF4-FFF2-40B4-BE49-F238E27FC236}">
                <a16:creationId xmlns:a16="http://schemas.microsoft.com/office/drawing/2014/main" id="{B396EF50-ABBD-46AB-A0C8-BBCDC3994F04}"/>
              </a:ext>
            </a:extLst>
          </p:cNvPr>
          <p:cNvSpPr/>
          <p:nvPr/>
        </p:nvSpPr>
        <p:spPr bwMode="auto">
          <a:xfrm>
            <a:off x="795955" y="6371516"/>
            <a:ext cx="799585" cy="320502"/>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4" name="TextBox 52">
            <a:extLst>
              <a:ext uri="{FF2B5EF4-FFF2-40B4-BE49-F238E27FC236}">
                <a16:creationId xmlns:a16="http://schemas.microsoft.com/office/drawing/2014/main" id="{99E1EC1D-F68F-4727-B221-AD145C78D7D1}"/>
              </a:ext>
            </a:extLst>
          </p:cNvPr>
          <p:cNvSpPr txBox="1"/>
          <p:nvPr/>
        </p:nvSpPr>
        <p:spPr>
          <a:xfrm>
            <a:off x="1716611" y="6401879"/>
            <a:ext cx="3452612" cy="221599"/>
          </a:xfrm>
          <a:prstGeom prst="rect">
            <a:avLst/>
          </a:prstGeom>
          <a:noFill/>
          <a:ln>
            <a:noFill/>
          </a:ln>
        </p:spPr>
        <p:txBody>
          <a:bodyPr wrap="non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a:ln>
                  <a:noFill/>
                </a:ln>
                <a:solidFill>
                  <a:prstClr val="black"/>
                </a:solidFill>
                <a:effectLst/>
                <a:uLnTx/>
                <a:uFillTx/>
                <a:latin typeface="Calibri Light" panose="020F0302020204030204"/>
                <a:ea typeface="+mn-ea"/>
                <a:cs typeface="+mn-cs"/>
              </a:rPr>
              <a:t>Azure Private Peering for Virtual Networks</a:t>
            </a:r>
          </a:p>
        </p:txBody>
      </p:sp>
      <p:sp>
        <p:nvSpPr>
          <p:cNvPr id="15" name="Rectangle 53">
            <a:extLst>
              <a:ext uri="{FF2B5EF4-FFF2-40B4-BE49-F238E27FC236}">
                <a16:creationId xmlns:a16="http://schemas.microsoft.com/office/drawing/2014/main" id="{953966A7-E0FD-4800-A6B0-188D98B1B477}"/>
              </a:ext>
            </a:extLst>
          </p:cNvPr>
          <p:cNvSpPr/>
          <p:nvPr/>
        </p:nvSpPr>
        <p:spPr bwMode="auto">
          <a:xfrm>
            <a:off x="799015" y="5679297"/>
            <a:ext cx="796525" cy="320502"/>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6" name="TextBox 54">
            <a:extLst>
              <a:ext uri="{FF2B5EF4-FFF2-40B4-BE49-F238E27FC236}">
                <a16:creationId xmlns:a16="http://schemas.microsoft.com/office/drawing/2014/main" id="{6A5A3C33-538C-447D-AAAB-983C2B9C43B8}"/>
              </a:ext>
            </a:extLst>
          </p:cNvPr>
          <p:cNvSpPr txBox="1"/>
          <p:nvPr/>
        </p:nvSpPr>
        <p:spPr>
          <a:xfrm>
            <a:off x="1716611" y="5619480"/>
            <a:ext cx="4559143" cy="443198"/>
          </a:xfrm>
          <a:prstGeom prst="rect">
            <a:avLst/>
          </a:prstGeom>
          <a:noFill/>
          <a:ln>
            <a:noFill/>
          </a:ln>
        </p:spPr>
        <p:txBody>
          <a:bodyPr wrap="squar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a:ln>
                  <a:noFill/>
                </a:ln>
                <a:solidFill>
                  <a:prstClr val="black"/>
                </a:solidFill>
                <a:effectLst/>
                <a:uLnTx/>
                <a:uFillTx/>
                <a:latin typeface="Calibri Light" panose="020F0302020204030204"/>
                <a:ea typeface="+mn-ea"/>
                <a:cs typeface="+mn-cs"/>
              </a:rPr>
              <a:t>Microsoft Peering for Office 365, Dynamics 365, Azure public services (public IPs)</a:t>
            </a:r>
          </a:p>
        </p:txBody>
      </p:sp>
      <p:pic>
        <p:nvPicPr>
          <p:cNvPr id="17" name="Picture 16">
            <a:extLst>
              <a:ext uri="{FF2B5EF4-FFF2-40B4-BE49-F238E27FC236}">
                <a16:creationId xmlns:a16="http://schemas.microsoft.com/office/drawing/2014/main" id="{1DF5EA6A-F27C-42B8-BFDA-65E867F36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8226" y="2139839"/>
            <a:ext cx="488909" cy="488909"/>
          </a:xfrm>
          <a:prstGeom prst="rect">
            <a:avLst/>
          </a:prstGeom>
        </p:spPr>
      </p:pic>
      <p:sp>
        <p:nvSpPr>
          <p:cNvPr id="50" name="Rectangle 49">
            <a:extLst>
              <a:ext uri="{FF2B5EF4-FFF2-40B4-BE49-F238E27FC236}">
                <a16:creationId xmlns:a16="http://schemas.microsoft.com/office/drawing/2014/main" id="{1378EFBC-A4B2-4FDA-9888-DB91526E0D4D}"/>
              </a:ext>
            </a:extLst>
          </p:cNvPr>
          <p:cNvSpPr/>
          <p:nvPr/>
        </p:nvSpPr>
        <p:spPr bwMode="auto">
          <a:xfrm>
            <a:off x="6632828" y="3845626"/>
            <a:ext cx="394989" cy="96700"/>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F9D9517-2263-4A0A-9A6D-E78BC2E63D3A}"/>
              </a:ext>
            </a:extLst>
          </p:cNvPr>
          <p:cNvSpPr/>
          <p:nvPr/>
        </p:nvSpPr>
        <p:spPr bwMode="auto">
          <a:xfrm>
            <a:off x="6625144" y="3665403"/>
            <a:ext cx="402673" cy="96700"/>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04454628-F111-4E35-8CDE-53565C8E275E}"/>
              </a:ext>
            </a:extLst>
          </p:cNvPr>
          <p:cNvGrpSpPr/>
          <p:nvPr/>
        </p:nvGrpSpPr>
        <p:grpSpPr>
          <a:xfrm>
            <a:off x="4590477" y="3516059"/>
            <a:ext cx="2186685" cy="520585"/>
            <a:chOff x="4703061" y="1391920"/>
            <a:chExt cx="2186685" cy="520585"/>
          </a:xfrm>
        </p:grpSpPr>
        <p:sp>
          <p:nvSpPr>
            <p:cNvPr id="55" name="Rectangle 8">
              <a:extLst>
                <a:ext uri="{FF2B5EF4-FFF2-40B4-BE49-F238E27FC236}">
                  <a16:creationId xmlns:a16="http://schemas.microsoft.com/office/drawing/2014/main" id="{A0241BDE-1213-4C97-94C2-C7AE39091840}"/>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Primary Connection</a:t>
              </a:r>
            </a:p>
          </p:txBody>
        </p:sp>
        <p:sp>
          <p:nvSpPr>
            <p:cNvPr id="56" name="Oval 18">
              <a:extLst>
                <a:ext uri="{FF2B5EF4-FFF2-40B4-BE49-F238E27FC236}">
                  <a16:creationId xmlns:a16="http://schemas.microsoft.com/office/drawing/2014/main" id="{FBB754EC-E764-4912-8C54-6DC7D35CBB30}"/>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7" name="Oval 18">
              <a:extLst>
                <a:ext uri="{FF2B5EF4-FFF2-40B4-BE49-F238E27FC236}">
                  <a16:creationId xmlns:a16="http://schemas.microsoft.com/office/drawing/2014/main" id="{46FCA54E-2B8B-4879-A43E-4B6201062541}"/>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53" name="Freeform 74">
            <a:extLst>
              <a:ext uri="{FF2B5EF4-FFF2-40B4-BE49-F238E27FC236}">
                <a16:creationId xmlns:a16="http://schemas.microsoft.com/office/drawing/2014/main" id="{2AD3132B-1366-4E76-B298-84D835F68E27}"/>
              </a:ext>
            </a:extLst>
          </p:cNvPr>
          <p:cNvSpPr/>
          <p:nvPr/>
        </p:nvSpPr>
        <p:spPr bwMode="auto">
          <a:xfrm>
            <a:off x="4238945" y="3660281"/>
            <a:ext cx="506907" cy="9360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4" name="Freeform 76">
            <a:extLst>
              <a:ext uri="{FF2B5EF4-FFF2-40B4-BE49-F238E27FC236}">
                <a16:creationId xmlns:a16="http://schemas.microsoft.com/office/drawing/2014/main" id="{59811323-61D6-4149-B530-DA4D940F3501}"/>
              </a:ext>
            </a:extLst>
          </p:cNvPr>
          <p:cNvSpPr/>
          <p:nvPr/>
        </p:nvSpPr>
        <p:spPr bwMode="auto">
          <a:xfrm>
            <a:off x="4250216" y="3850574"/>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63A8365-14E6-4BE6-BDE8-34065135C68C}"/>
              </a:ext>
            </a:extLst>
          </p:cNvPr>
          <p:cNvSpPr/>
          <p:nvPr/>
        </p:nvSpPr>
        <p:spPr bwMode="auto">
          <a:xfrm>
            <a:off x="6571393" y="4405216"/>
            <a:ext cx="496201" cy="94113"/>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60A40814-4379-4D0C-B6B3-8973DA438ED4}"/>
              </a:ext>
            </a:extLst>
          </p:cNvPr>
          <p:cNvGrpSpPr/>
          <p:nvPr/>
        </p:nvGrpSpPr>
        <p:grpSpPr>
          <a:xfrm>
            <a:off x="4582788" y="4282584"/>
            <a:ext cx="2186685" cy="520585"/>
            <a:chOff x="4703061" y="1391920"/>
            <a:chExt cx="2186685" cy="520585"/>
          </a:xfrm>
        </p:grpSpPr>
        <p:sp>
          <p:nvSpPr>
            <p:cNvPr id="47" name="Rectangle 8">
              <a:extLst>
                <a:ext uri="{FF2B5EF4-FFF2-40B4-BE49-F238E27FC236}">
                  <a16:creationId xmlns:a16="http://schemas.microsoft.com/office/drawing/2014/main" id="{21C11B05-A3A5-452F-883B-BE69EBFAC2E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Secondary Connection</a:t>
              </a:r>
            </a:p>
          </p:txBody>
        </p:sp>
        <p:sp>
          <p:nvSpPr>
            <p:cNvPr id="48" name="Oval 18">
              <a:extLst>
                <a:ext uri="{FF2B5EF4-FFF2-40B4-BE49-F238E27FC236}">
                  <a16:creationId xmlns:a16="http://schemas.microsoft.com/office/drawing/2014/main" id="{74A7C2DE-287B-4F9E-BCAE-284F6D10B90C}"/>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9" name="Oval 18">
              <a:extLst>
                <a:ext uri="{FF2B5EF4-FFF2-40B4-BE49-F238E27FC236}">
                  <a16:creationId xmlns:a16="http://schemas.microsoft.com/office/drawing/2014/main" id="{025CD2C6-14DE-4A28-B708-8199B612D58D}"/>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45" name="Freeform 118">
            <a:extLst>
              <a:ext uri="{FF2B5EF4-FFF2-40B4-BE49-F238E27FC236}">
                <a16:creationId xmlns:a16="http://schemas.microsoft.com/office/drawing/2014/main" id="{424CB0E4-BEEC-42FF-A451-50A1942D4462}"/>
              </a:ext>
            </a:extLst>
          </p:cNvPr>
          <p:cNvSpPr/>
          <p:nvPr/>
        </p:nvSpPr>
        <p:spPr bwMode="auto">
          <a:xfrm>
            <a:off x="4256458" y="4413032"/>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6" name="Freeform 120">
            <a:extLst>
              <a:ext uri="{FF2B5EF4-FFF2-40B4-BE49-F238E27FC236}">
                <a16:creationId xmlns:a16="http://schemas.microsoft.com/office/drawing/2014/main" id="{A8E801C5-3941-466F-B176-C848A78341CE}"/>
              </a:ext>
            </a:extLst>
          </p:cNvPr>
          <p:cNvSpPr/>
          <p:nvPr/>
        </p:nvSpPr>
        <p:spPr bwMode="auto">
          <a:xfrm>
            <a:off x="4242527" y="4593653"/>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E679E33A-B1CC-4196-9B6B-1B607395424C}"/>
              </a:ext>
            </a:extLst>
          </p:cNvPr>
          <p:cNvSpPr txBox="1"/>
          <p:nvPr/>
        </p:nvSpPr>
        <p:spPr>
          <a:xfrm>
            <a:off x="4655930" y="4960339"/>
            <a:ext cx="19147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ExpressRoute Circuit</a:t>
            </a:r>
          </a:p>
        </p:txBody>
      </p:sp>
      <p:cxnSp>
        <p:nvCxnSpPr>
          <p:cNvPr id="21" name="Straight Arrow Connector 20">
            <a:extLst>
              <a:ext uri="{FF2B5EF4-FFF2-40B4-BE49-F238E27FC236}">
                <a16:creationId xmlns:a16="http://schemas.microsoft.com/office/drawing/2014/main" id="{278E2E4F-853D-4B3E-9C15-0CC35C984781}"/>
              </a:ext>
            </a:extLst>
          </p:cNvPr>
          <p:cNvCxnSpPr>
            <a:cxnSpLocks/>
            <a:stCxn id="20" idx="0"/>
            <a:endCxn id="55" idx="2"/>
          </p:cNvCxnSpPr>
          <p:nvPr/>
        </p:nvCxnSpPr>
        <p:spPr>
          <a:xfrm flipV="1">
            <a:off x="5613308" y="4036644"/>
            <a:ext cx="79923" cy="92369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F38E204-6F3A-4A8B-94AC-D1D983F06640}"/>
              </a:ext>
            </a:extLst>
          </p:cNvPr>
          <p:cNvSpPr/>
          <p:nvPr/>
        </p:nvSpPr>
        <p:spPr>
          <a:xfrm>
            <a:off x="446703" y="5400065"/>
            <a:ext cx="6150047" cy="1422961"/>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3E20835C-3035-4D7F-BDC2-F8681CEAD235}"/>
              </a:ext>
            </a:extLst>
          </p:cNvPr>
          <p:cNvSpPr/>
          <p:nvPr/>
        </p:nvSpPr>
        <p:spPr>
          <a:xfrm>
            <a:off x="590232" y="3338059"/>
            <a:ext cx="1665835" cy="156884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DB424F24-3407-4BA8-AEA0-607ECF2436B0}"/>
              </a:ext>
            </a:extLst>
          </p:cNvPr>
          <p:cNvSpPr/>
          <p:nvPr/>
        </p:nvSpPr>
        <p:spPr>
          <a:xfrm>
            <a:off x="7054783" y="3516059"/>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Microsoft Edge</a:t>
            </a:r>
          </a:p>
        </p:txBody>
      </p:sp>
      <p:sp>
        <p:nvSpPr>
          <p:cNvPr id="25" name="Rectangle: Rounded Corners 24">
            <a:extLst>
              <a:ext uri="{FF2B5EF4-FFF2-40B4-BE49-F238E27FC236}">
                <a16:creationId xmlns:a16="http://schemas.microsoft.com/office/drawing/2014/main" id="{B0667E97-9AA6-4A68-AE48-EDBBC3BEF470}"/>
              </a:ext>
            </a:extLst>
          </p:cNvPr>
          <p:cNvSpPr/>
          <p:nvPr/>
        </p:nvSpPr>
        <p:spPr>
          <a:xfrm>
            <a:off x="3001447" y="3516059"/>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Partner Edge</a:t>
            </a:r>
          </a:p>
        </p:txBody>
      </p:sp>
      <p:sp>
        <p:nvSpPr>
          <p:cNvPr id="26" name="Rectangle: Rounded Corners 25">
            <a:extLst>
              <a:ext uri="{FF2B5EF4-FFF2-40B4-BE49-F238E27FC236}">
                <a16:creationId xmlns:a16="http://schemas.microsoft.com/office/drawing/2014/main" id="{B08D913F-25F5-4F14-B0EC-3ACDD8209C7C}"/>
              </a:ext>
            </a:extLst>
          </p:cNvPr>
          <p:cNvSpPr/>
          <p:nvPr/>
        </p:nvSpPr>
        <p:spPr>
          <a:xfrm>
            <a:off x="8737770" y="1873708"/>
            <a:ext cx="2377967" cy="15688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539">
            <a:extLst>
              <a:ext uri="{FF2B5EF4-FFF2-40B4-BE49-F238E27FC236}">
                <a16:creationId xmlns:a16="http://schemas.microsoft.com/office/drawing/2014/main" id="{76780866-4172-4AB9-8E57-B786EA29CC3F}"/>
              </a:ext>
            </a:extLst>
          </p:cNvPr>
          <p:cNvSpPr>
            <a:spLocks noChangeAspect="1"/>
          </p:cNvSpPr>
          <p:nvPr/>
        </p:nvSpPr>
        <p:spPr bwMode="auto">
          <a:xfrm>
            <a:off x="8489514" y="1723819"/>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0000"/>
          </a:solidFill>
          <a:ln w="38100">
            <a:solidFill>
              <a:srgbClr val="FF000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BE96C91B-9D67-45C7-9E45-356D8C1B8D19}"/>
              </a:ext>
            </a:extLst>
          </p:cNvPr>
          <p:cNvSpPr/>
          <p:nvPr/>
        </p:nvSpPr>
        <p:spPr>
          <a:xfrm>
            <a:off x="8744335" y="4907755"/>
            <a:ext cx="2377967" cy="156884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539">
            <a:extLst>
              <a:ext uri="{FF2B5EF4-FFF2-40B4-BE49-F238E27FC236}">
                <a16:creationId xmlns:a16="http://schemas.microsoft.com/office/drawing/2014/main" id="{E23F922E-5DB6-4610-AD7A-C7EAEB470665}"/>
              </a:ext>
            </a:extLst>
          </p:cNvPr>
          <p:cNvSpPr>
            <a:spLocks noChangeAspect="1"/>
          </p:cNvSpPr>
          <p:nvPr/>
        </p:nvSpPr>
        <p:spPr bwMode="auto">
          <a:xfrm>
            <a:off x="8492626" y="4758636"/>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861B4079-0216-4867-8E79-1DD37835D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8561" y="2851136"/>
            <a:ext cx="400161" cy="400161"/>
          </a:xfrm>
          <a:prstGeom prst="rect">
            <a:avLst/>
          </a:prstGeom>
        </p:spPr>
      </p:pic>
      <p:pic>
        <p:nvPicPr>
          <p:cNvPr id="31" name="Picture 30">
            <a:extLst>
              <a:ext uri="{FF2B5EF4-FFF2-40B4-BE49-F238E27FC236}">
                <a16:creationId xmlns:a16="http://schemas.microsoft.com/office/drawing/2014/main" id="{527B5516-D198-436B-9274-8AD3E3FF0F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0727" y="2534458"/>
            <a:ext cx="368113" cy="362490"/>
          </a:xfrm>
          <a:prstGeom prst="rect">
            <a:avLst/>
          </a:prstGeom>
          <a:ln>
            <a:tailEnd type="triangle"/>
          </a:ln>
        </p:spPr>
      </p:pic>
      <p:pic>
        <p:nvPicPr>
          <p:cNvPr id="32" name="Picture 31">
            <a:extLst>
              <a:ext uri="{FF2B5EF4-FFF2-40B4-BE49-F238E27FC236}">
                <a16:creationId xmlns:a16="http://schemas.microsoft.com/office/drawing/2014/main" id="{151B61E9-A318-48DA-B09D-1D43154E22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6137" y="2102672"/>
            <a:ext cx="385478" cy="353491"/>
          </a:xfrm>
          <a:prstGeom prst="rect">
            <a:avLst/>
          </a:prstGeom>
          <a:ln>
            <a:tailEnd type="triangle"/>
          </a:ln>
        </p:spPr>
      </p:pic>
      <p:pic>
        <p:nvPicPr>
          <p:cNvPr id="33" name="Picture 32">
            <a:extLst>
              <a:ext uri="{FF2B5EF4-FFF2-40B4-BE49-F238E27FC236}">
                <a16:creationId xmlns:a16="http://schemas.microsoft.com/office/drawing/2014/main" id="{F0350C34-BEF6-4E91-AB41-A21B4BE443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9363" y="2586927"/>
            <a:ext cx="414780" cy="332968"/>
          </a:xfrm>
          <a:prstGeom prst="rect">
            <a:avLst/>
          </a:prstGeom>
          <a:ln>
            <a:tailEnd type="triangle"/>
          </a:ln>
        </p:spPr>
      </p:pic>
      <p:pic>
        <p:nvPicPr>
          <p:cNvPr id="34" name="Picture 33">
            <a:extLst>
              <a:ext uri="{FF2B5EF4-FFF2-40B4-BE49-F238E27FC236}">
                <a16:creationId xmlns:a16="http://schemas.microsoft.com/office/drawing/2014/main" id="{7DDD1BA4-3E56-4CBE-9B93-D8FC8908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34149" y="2056133"/>
            <a:ext cx="379890" cy="344916"/>
          </a:xfrm>
          <a:prstGeom prst="rect">
            <a:avLst/>
          </a:prstGeom>
          <a:ln>
            <a:tailEnd type="triangle"/>
          </a:ln>
        </p:spPr>
      </p:pic>
      <p:pic>
        <p:nvPicPr>
          <p:cNvPr id="35" name="Picture 34">
            <a:extLst>
              <a:ext uri="{FF2B5EF4-FFF2-40B4-BE49-F238E27FC236}">
                <a16:creationId xmlns:a16="http://schemas.microsoft.com/office/drawing/2014/main" id="{59510EDB-A3D9-4F8E-AD5A-9F9066ACA8CC}"/>
              </a:ext>
            </a:extLst>
          </p:cNvPr>
          <p:cNvPicPr>
            <a:picLocks noChangeAspect="1"/>
          </p:cNvPicPr>
          <p:nvPr/>
        </p:nvPicPr>
        <p:blipFill>
          <a:blip r:embed="rId8"/>
          <a:stretch>
            <a:fillRect/>
          </a:stretch>
        </p:blipFill>
        <p:spPr>
          <a:xfrm>
            <a:off x="9740350" y="3046494"/>
            <a:ext cx="322672" cy="313730"/>
          </a:xfrm>
          <a:prstGeom prst="rect">
            <a:avLst/>
          </a:prstGeom>
        </p:spPr>
      </p:pic>
      <p:pic>
        <p:nvPicPr>
          <p:cNvPr id="36" name="Picture 35">
            <a:extLst>
              <a:ext uri="{FF2B5EF4-FFF2-40B4-BE49-F238E27FC236}">
                <a16:creationId xmlns:a16="http://schemas.microsoft.com/office/drawing/2014/main" id="{E69FDCE6-65D4-4E04-A679-1BB05D4C1AB9}"/>
              </a:ext>
            </a:extLst>
          </p:cNvPr>
          <p:cNvPicPr>
            <a:picLocks noChangeAspect="1"/>
          </p:cNvPicPr>
          <p:nvPr/>
        </p:nvPicPr>
        <p:blipFill>
          <a:blip r:embed="rId9"/>
          <a:stretch>
            <a:fillRect/>
          </a:stretch>
        </p:blipFill>
        <p:spPr>
          <a:xfrm>
            <a:off x="10295528" y="3022638"/>
            <a:ext cx="343312" cy="343312"/>
          </a:xfrm>
          <a:prstGeom prst="rect">
            <a:avLst/>
          </a:prstGeom>
        </p:spPr>
      </p:pic>
      <p:grpSp>
        <p:nvGrpSpPr>
          <p:cNvPr id="37" name="Group 36">
            <a:extLst>
              <a:ext uri="{FF2B5EF4-FFF2-40B4-BE49-F238E27FC236}">
                <a16:creationId xmlns:a16="http://schemas.microsoft.com/office/drawing/2014/main" id="{4F22183E-A75C-4199-91D6-8392A080BB4D}"/>
              </a:ext>
            </a:extLst>
          </p:cNvPr>
          <p:cNvGrpSpPr/>
          <p:nvPr/>
        </p:nvGrpSpPr>
        <p:grpSpPr>
          <a:xfrm>
            <a:off x="9063340" y="5179788"/>
            <a:ext cx="1492673" cy="1085752"/>
            <a:chOff x="8979942" y="4782794"/>
            <a:chExt cx="1492673" cy="1085752"/>
          </a:xfrm>
        </p:grpSpPr>
        <p:sp>
          <p:nvSpPr>
            <p:cNvPr id="38" name="Rectangle 37">
              <a:extLst>
                <a:ext uri="{FF2B5EF4-FFF2-40B4-BE49-F238E27FC236}">
                  <a16:creationId xmlns:a16="http://schemas.microsoft.com/office/drawing/2014/main" id="{89EAFDD4-E42B-4EF0-A795-2654F1B9F166}"/>
                </a:ext>
              </a:extLst>
            </p:cNvPr>
            <p:cNvSpPr/>
            <p:nvPr/>
          </p:nvSpPr>
          <p:spPr bwMode="auto">
            <a:xfrm>
              <a:off x="9464799" y="4782794"/>
              <a:ext cx="1007816" cy="99836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9" name="Rounded Rectangle 48">
              <a:extLst>
                <a:ext uri="{FF2B5EF4-FFF2-40B4-BE49-F238E27FC236}">
                  <a16:creationId xmlns:a16="http://schemas.microsoft.com/office/drawing/2014/main" id="{8A415AB7-0787-4790-A626-4E2A2BAB0254}"/>
                </a:ext>
              </a:extLst>
            </p:cNvPr>
            <p:cNvSpPr/>
            <p:nvPr/>
          </p:nvSpPr>
          <p:spPr bwMode="auto">
            <a:xfrm>
              <a:off x="9626751" y="4956772"/>
              <a:ext cx="713945" cy="646852"/>
            </a:xfrm>
            <a:prstGeom prst="round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0" name="Picture 39">
              <a:extLst>
                <a:ext uri="{FF2B5EF4-FFF2-40B4-BE49-F238E27FC236}">
                  <a16:creationId xmlns:a16="http://schemas.microsoft.com/office/drawing/2014/main" id="{A40E24DE-D106-4433-83D3-CE2F9AEC2AE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979942" y="5525280"/>
              <a:ext cx="457688" cy="343266"/>
            </a:xfrm>
            <a:prstGeom prst="rect">
              <a:avLst/>
            </a:prstGeom>
          </p:spPr>
        </p:pic>
        <p:pic>
          <p:nvPicPr>
            <p:cNvPr id="41" name="Picture 40">
              <a:extLst>
                <a:ext uri="{FF2B5EF4-FFF2-40B4-BE49-F238E27FC236}">
                  <a16:creationId xmlns:a16="http://schemas.microsoft.com/office/drawing/2014/main" id="{B6207951-D2E3-4DC8-8127-527CB60F3122}"/>
                </a:ext>
              </a:extLst>
            </p:cNvPr>
            <p:cNvPicPr>
              <a:picLocks noChangeAspect="1"/>
            </p:cNvPicPr>
            <p:nvPr/>
          </p:nvPicPr>
          <p:blipFill>
            <a:blip r:embed="rId8"/>
            <a:stretch>
              <a:fillRect/>
            </a:stretch>
          </p:blipFill>
          <p:spPr>
            <a:xfrm>
              <a:off x="9727782" y="5073865"/>
              <a:ext cx="280435" cy="224114"/>
            </a:xfrm>
            <a:prstGeom prst="rect">
              <a:avLst/>
            </a:prstGeom>
            <a:solidFill>
              <a:srgbClr val="0078D7">
                <a:lumMod val="40000"/>
                <a:lumOff val="60000"/>
              </a:srgbClr>
            </a:solidFill>
          </p:spPr>
        </p:pic>
        <p:pic>
          <p:nvPicPr>
            <p:cNvPr id="42" name="Picture 41">
              <a:extLst>
                <a:ext uri="{FF2B5EF4-FFF2-40B4-BE49-F238E27FC236}">
                  <a16:creationId xmlns:a16="http://schemas.microsoft.com/office/drawing/2014/main" id="{976599DB-EC54-4C6D-A850-8991860A92E9}"/>
                </a:ext>
              </a:extLst>
            </p:cNvPr>
            <p:cNvPicPr>
              <a:picLocks noChangeAspect="1"/>
            </p:cNvPicPr>
            <p:nvPr/>
          </p:nvPicPr>
          <p:blipFill>
            <a:blip r:embed="rId8"/>
            <a:stretch>
              <a:fillRect/>
            </a:stretch>
          </p:blipFill>
          <p:spPr>
            <a:xfrm>
              <a:off x="9979624" y="5240236"/>
              <a:ext cx="280435" cy="224114"/>
            </a:xfrm>
            <a:prstGeom prst="rect">
              <a:avLst/>
            </a:prstGeom>
            <a:solidFill>
              <a:srgbClr val="0078D7">
                <a:lumMod val="40000"/>
                <a:lumOff val="60000"/>
              </a:srgbClr>
            </a:solidFill>
          </p:spPr>
        </p:pic>
      </p:grpSp>
      <p:sp>
        <p:nvSpPr>
          <p:cNvPr id="62" name="TextBox 61">
            <a:extLst>
              <a:ext uri="{FF2B5EF4-FFF2-40B4-BE49-F238E27FC236}">
                <a16:creationId xmlns:a16="http://schemas.microsoft.com/office/drawing/2014/main" id="{93C3C90B-6308-4858-B064-B4DAEF41A8D1}"/>
              </a:ext>
            </a:extLst>
          </p:cNvPr>
          <p:cNvSpPr txBox="1"/>
          <p:nvPr/>
        </p:nvSpPr>
        <p:spPr>
          <a:xfrm>
            <a:off x="275395" y="1095153"/>
            <a:ext cx="7388147" cy="1604504"/>
          </a:xfrm>
          <a:prstGeom prst="rect">
            <a:avLst/>
          </a:prstGeom>
          <a:noFill/>
        </p:spPr>
        <p:txBody>
          <a:bodyPr wrap="square" lIns="182857" tIns="146285" rIns="182857" bIns="146285" rtlCol="0">
            <a:noAutofit/>
          </a:bodyPr>
          <a:lstStyle/>
          <a:p>
            <a:pPr marL="0" marR="0" lvl="1" indent="0" algn="l" defTabSz="914400"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Unified connectivity to Microsoft Cloud Services</a:t>
            </a:r>
          </a:p>
          <a:p>
            <a:pPr marL="0" marR="0" lvl="1" indent="0" algn="l" defTabSz="914400"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Predictable performance</a:t>
            </a:r>
          </a:p>
          <a:p>
            <a:pPr marL="0" marR="0" lvl="1" indent="0" algn="l" defTabSz="914400"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Enterprise-grade resiliency and with SLA for availability</a:t>
            </a:r>
          </a:p>
          <a:p>
            <a:pPr marL="0" marR="0" lvl="1" indent="0" algn="l" defTabSz="914400"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Large and growing ExpressRoute partner ecosystem</a:t>
            </a:r>
          </a:p>
        </p:txBody>
      </p:sp>
      <p:pic>
        <p:nvPicPr>
          <p:cNvPr id="63" name="Picture 62">
            <a:extLst>
              <a:ext uri="{FF2B5EF4-FFF2-40B4-BE49-F238E27FC236}">
                <a16:creationId xmlns:a16="http://schemas.microsoft.com/office/drawing/2014/main" id="{250F1C43-8ECE-44AD-A178-EE08A0FC63AC}"/>
              </a:ext>
            </a:extLst>
          </p:cNvPr>
          <p:cNvPicPr>
            <a:picLocks noChangeAspect="1"/>
          </p:cNvPicPr>
          <p:nvPr/>
        </p:nvPicPr>
        <p:blipFill>
          <a:blip r:embed="rId11"/>
          <a:stretch>
            <a:fillRect/>
          </a:stretch>
        </p:blipFill>
        <p:spPr>
          <a:xfrm>
            <a:off x="10859631" y="6417873"/>
            <a:ext cx="1332369" cy="440127"/>
          </a:xfrm>
          <a:prstGeom prst="rect">
            <a:avLst/>
          </a:prstGeom>
        </p:spPr>
      </p:pic>
      <p:sp>
        <p:nvSpPr>
          <p:cNvPr id="69" name="Title 1">
            <a:extLst>
              <a:ext uri="{FF2B5EF4-FFF2-40B4-BE49-F238E27FC236}">
                <a16:creationId xmlns:a16="http://schemas.microsoft.com/office/drawing/2014/main" id="{5E2BE76D-2B9B-40C1-8E80-18E2C8DD509C}"/>
              </a:ext>
            </a:extLst>
          </p:cNvPr>
          <p:cNvSpPr txBox="1">
            <a:spLocks/>
          </p:cNvSpPr>
          <p:nvPr/>
        </p:nvSpPr>
        <p:spPr>
          <a:xfrm>
            <a:off x="1071538" y="172255"/>
            <a:ext cx="742591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ExpressRoute</a:t>
            </a:r>
          </a:p>
        </p:txBody>
      </p:sp>
      <p:pic>
        <p:nvPicPr>
          <p:cNvPr id="70" name="Picture 69">
            <a:extLst>
              <a:ext uri="{FF2B5EF4-FFF2-40B4-BE49-F238E27FC236}">
                <a16:creationId xmlns:a16="http://schemas.microsoft.com/office/drawing/2014/main" id="{B73F5746-F56A-41D8-8D99-AADCC2F96F9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21293828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B277E25-78F9-614E-A41A-729EFC05CF49}"/>
              </a:ext>
            </a:extLst>
          </p:cNvPr>
          <p:cNvSpPr/>
          <p:nvPr/>
        </p:nvSpPr>
        <p:spPr bwMode="auto">
          <a:xfrm>
            <a:off x="7763933" y="0"/>
            <a:ext cx="4428067" cy="6857999"/>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 name="Group 3">
            <a:extLst>
              <a:ext uri="{FF2B5EF4-FFF2-40B4-BE49-F238E27FC236}">
                <a16:creationId xmlns:a16="http://schemas.microsoft.com/office/drawing/2014/main" id="{657DC19F-A27C-47BE-A50C-DBF67EAB3EDF}"/>
              </a:ext>
            </a:extLst>
          </p:cNvPr>
          <p:cNvGrpSpPr/>
          <p:nvPr/>
        </p:nvGrpSpPr>
        <p:grpSpPr>
          <a:xfrm>
            <a:off x="8774492" y="619670"/>
            <a:ext cx="2655773" cy="5562156"/>
            <a:chOff x="9388299" y="1220588"/>
            <a:chExt cx="2655773" cy="5562156"/>
          </a:xfrm>
        </p:grpSpPr>
        <p:sp>
          <p:nvSpPr>
            <p:cNvPr id="17" name="Rectangle 17">
              <a:extLst>
                <a:ext uri="{FF2B5EF4-FFF2-40B4-BE49-F238E27FC236}">
                  <a16:creationId xmlns:a16="http://schemas.microsoft.com/office/drawing/2014/main" id="{FDF7B9E1-08CB-41C0-8729-3F67F345DED8}"/>
                </a:ext>
              </a:extLst>
            </p:cNvPr>
            <p:cNvSpPr/>
            <p:nvPr/>
          </p:nvSpPr>
          <p:spPr bwMode="auto">
            <a:xfrm>
              <a:off x="9388299" y="6158472"/>
              <a:ext cx="2655773" cy="624272"/>
            </a:xfrm>
            <a:prstGeom prst="rect">
              <a:avLst/>
            </a:prstGeom>
            <a:noFill/>
            <a:ln w="22225" cap="sq" cmpd="sng" algn="ctr">
              <a:noFill/>
              <a:prstDash val="sysDot"/>
              <a:miter lim="800000"/>
              <a:headEnd type="none" w="med" len="med"/>
              <a:tailEnd type="none" w="med" len="med"/>
            </a:ln>
            <a:effectLst/>
          </p:spPr>
          <p:txBody>
            <a:bodyPr lIns="186470" tIns="149176" rIns="186470" bIns="149176" anchor="ctr"/>
            <a:lstStyle/>
            <a:p>
              <a:pPr marL="0" marR="0" lvl="0" indent="0" algn="ctr" defTabSz="93201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ExpressRoute </a:t>
              </a:r>
              <a:b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b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Peering Location</a:t>
              </a:r>
            </a:p>
          </p:txBody>
        </p:sp>
        <p:sp>
          <p:nvSpPr>
            <p:cNvPr id="18" name="Freeform 23">
              <a:extLst>
                <a:ext uri="{FF2B5EF4-FFF2-40B4-BE49-F238E27FC236}">
                  <a16:creationId xmlns:a16="http://schemas.microsoft.com/office/drawing/2014/main" id="{382DA9B9-9B10-4768-8F7B-C8ED028DE5DD}"/>
                </a:ext>
              </a:extLst>
            </p:cNvPr>
            <p:cNvSpPr>
              <a:spLocks noEditPoints="1"/>
            </p:cNvSpPr>
            <p:nvPr/>
          </p:nvSpPr>
          <p:spPr bwMode="auto">
            <a:xfrm>
              <a:off x="10743750" y="4797467"/>
              <a:ext cx="482578" cy="1159919"/>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30" name="Freeform 23">
              <a:extLst>
                <a:ext uri="{FF2B5EF4-FFF2-40B4-BE49-F238E27FC236}">
                  <a16:creationId xmlns:a16="http://schemas.microsoft.com/office/drawing/2014/main" id="{EAD5C793-4635-4A5F-A17D-AC74ABCD9BAF}"/>
                </a:ext>
              </a:extLst>
            </p:cNvPr>
            <p:cNvSpPr>
              <a:spLocks noEditPoints="1"/>
            </p:cNvSpPr>
            <p:nvPr/>
          </p:nvSpPr>
          <p:spPr bwMode="auto">
            <a:xfrm>
              <a:off x="10245460" y="4797468"/>
              <a:ext cx="482578" cy="1159919"/>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grpSp>
          <p:nvGrpSpPr>
            <p:cNvPr id="31" name="Group 30">
              <a:extLst>
                <a:ext uri="{FF2B5EF4-FFF2-40B4-BE49-F238E27FC236}">
                  <a16:creationId xmlns:a16="http://schemas.microsoft.com/office/drawing/2014/main" id="{88395D34-8486-45B6-AAC5-1BA36C564658}"/>
                </a:ext>
              </a:extLst>
            </p:cNvPr>
            <p:cNvGrpSpPr/>
            <p:nvPr/>
          </p:nvGrpSpPr>
          <p:grpSpPr>
            <a:xfrm>
              <a:off x="10405771" y="2700011"/>
              <a:ext cx="1061652" cy="1695905"/>
              <a:chOff x="5832604" y="3267688"/>
              <a:chExt cx="1061789" cy="1696122"/>
            </a:xfrm>
            <a:solidFill>
              <a:srgbClr val="353535"/>
            </a:solidFill>
          </p:grpSpPr>
          <p:sp>
            <p:nvSpPr>
              <p:cNvPr id="32" name="Up-Down Arrow 50">
                <a:extLst>
                  <a:ext uri="{FF2B5EF4-FFF2-40B4-BE49-F238E27FC236}">
                    <a16:creationId xmlns:a16="http://schemas.microsoft.com/office/drawing/2014/main" id="{F4B5FBBD-EB14-45B2-AA93-B837B258255B}"/>
                  </a:ext>
                </a:extLst>
              </p:cNvPr>
              <p:cNvSpPr/>
              <p:nvPr/>
            </p:nvSpPr>
            <p:spPr bwMode="auto">
              <a:xfrm>
                <a:off x="5832604" y="3267688"/>
                <a:ext cx="660795" cy="1696122"/>
              </a:xfrm>
              <a:prstGeom prst="upDownArrow">
                <a:avLst>
                  <a:gd name="adj1" fmla="val 47431"/>
                  <a:gd name="adj2" fmla="val 46845"/>
                </a:avLst>
              </a:prstGeom>
              <a:solidFill>
                <a:srgbClr val="4F814F"/>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7559" rIns="0" bIns="47559" anchor="ctr"/>
              <a:lstStyle/>
              <a:p>
                <a:pPr marL="0" marR="0" lvl="0" indent="0" algn="ctr" defTabSz="950858" rtl="0" eaLnBrk="1" fontAlgn="base" latinLnBrk="0" hangingPunct="1">
                  <a:lnSpc>
                    <a:spcPct val="100000"/>
                  </a:lnSpc>
                  <a:spcBef>
                    <a:spcPct val="0"/>
                  </a:spcBef>
                  <a:spcAft>
                    <a:spcPct val="0"/>
                  </a:spcAft>
                  <a:buClrTx/>
                  <a:buSzTx/>
                  <a:buFontTx/>
                  <a:buNone/>
                  <a:tabLst>
                    <a:tab pos="1200150" algn="l"/>
                  </a:tabLst>
                  <a:defRPr/>
                </a:pPr>
                <a:r>
                  <a:rPr kumimoji="0" lang="en-US" sz="1200" b="0" i="0" u="none" strike="noStrike" kern="0" cap="none" spc="0" normalizeH="0" baseline="0" noProof="0">
                    <a:ln>
                      <a:noFill/>
                    </a:ln>
                    <a:gradFill>
                      <a:gsLst>
                        <a:gs pos="0">
                          <a:srgbClr val="FFFFFF"/>
                        </a:gs>
                        <a:gs pos="59000">
                          <a:srgbClr val="FFFFFF"/>
                        </a:gs>
                      </a:gsLst>
                      <a:lin ang="0" scaled="0"/>
                    </a:gradFill>
                    <a:effectLst/>
                    <a:uLnTx/>
                    <a:uFillTx/>
                    <a:latin typeface="Segoe UI Semilight"/>
                    <a:ea typeface="MS PGothic" pitchFamily="34" charset="-128"/>
                    <a:cs typeface="+mn-cs"/>
                  </a:rPr>
                  <a:t>ExpressRoute Direct</a:t>
                </a:r>
              </a:p>
            </p:txBody>
          </p:sp>
          <p:pic>
            <p:nvPicPr>
              <p:cNvPr id="33" name="Picture 72">
                <a:extLst>
                  <a:ext uri="{FF2B5EF4-FFF2-40B4-BE49-F238E27FC236}">
                    <a16:creationId xmlns:a16="http://schemas.microsoft.com/office/drawing/2014/main" id="{F9FB5ED8-8243-4068-945D-D25B5DB6BF6C}"/>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21618" y="3839595"/>
                <a:ext cx="472775" cy="4727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28A745FE-E410-478D-8ADC-F8D3A4D07155}"/>
                </a:ext>
              </a:extLst>
            </p:cNvPr>
            <p:cNvGrpSpPr/>
            <p:nvPr/>
          </p:nvGrpSpPr>
          <p:grpSpPr>
            <a:xfrm>
              <a:off x="9526940" y="1220588"/>
              <a:ext cx="2360709" cy="1297489"/>
              <a:chOff x="569323" y="1132854"/>
              <a:chExt cx="2360709" cy="1297489"/>
            </a:xfrm>
          </p:grpSpPr>
          <p:sp>
            <p:nvSpPr>
              <p:cNvPr id="35" name="Freeform 539">
                <a:extLst>
                  <a:ext uri="{FF2B5EF4-FFF2-40B4-BE49-F238E27FC236}">
                    <a16:creationId xmlns:a16="http://schemas.microsoft.com/office/drawing/2014/main" id="{6029A618-3351-4821-96C4-70A0E51664B4}"/>
                  </a:ext>
                </a:extLst>
              </p:cNvPr>
              <p:cNvSpPr>
                <a:spLocks noChangeAspect="1"/>
              </p:cNvSpPr>
              <p:nvPr/>
            </p:nvSpPr>
            <p:spPr bwMode="auto">
              <a:xfrm>
                <a:off x="569323" y="1132854"/>
                <a:ext cx="2360709" cy="129748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6E6E6"/>
              </a:solidFill>
              <a:ln w="28575">
                <a:solidFill>
                  <a:srgbClr val="FFFFFF">
                    <a:lumMod val="65000"/>
                  </a:srgbClr>
                </a:solidFill>
              </a:ln>
            </p:spPr>
            <p:txBody>
              <a:bodyPr lIns="93235" tIns="93235" rIns="93235" bIns="93235" anchor="ctr"/>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prstClr val="black"/>
                  </a:solidFill>
                  <a:effectLst/>
                  <a:uLnTx/>
                  <a:uFillTx/>
                  <a:latin typeface="Segoe UI Semilight"/>
                  <a:ea typeface="MS PGothic" pitchFamily="34" charset="-128"/>
                  <a:cs typeface="+mn-cs"/>
                </a:endParaRPr>
              </a:p>
            </p:txBody>
          </p:sp>
          <p:pic>
            <p:nvPicPr>
              <p:cNvPr id="36" name="Picture 51">
                <a:extLst>
                  <a:ext uri="{FF2B5EF4-FFF2-40B4-BE49-F238E27FC236}">
                    <a16:creationId xmlns:a16="http://schemas.microsoft.com/office/drawing/2014/main" id="{4BB65DA9-8EB1-465D-A425-33D1DE9916AD}"/>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462542" y="1252041"/>
                <a:ext cx="574069" cy="5740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50A1AEA5-A6A6-4EE7-85AB-8CCF7CAD419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42053" y="1759121"/>
                <a:ext cx="1026083" cy="596033"/>
              </a:xfrm>
              <a:prstGeom prst="rect">
                <a:avLst/>
              </a:prstGeom>
            </p:spPr>
          </p:pic>
          <p:sp>
            <p:nvSpPr>
              <p:cNvPr id="38" name="Freeform 16">
                <a:extLst>
                  <a:ext uri="{FF2B5EF4-FFF2-40B4-BE49-F238E27FC236}">
                    <a16:creationId xmlns:a16="http://schemas.microsoft.com/office/drawing/2014/main" id="{0D98840C-001D-4F4F-A63C-D023B3BAD55C}"/>
                  </a:ext>
                </a:extLst>
              </p:cNvPr>
              <p:cNvSpPr>
                <a:spLocks noChangeAspect="1"/>
              </p:cNvSpPr>
              <p:nvPr/>
            </p:nvSpPr>
            <p:spPr bwMode="black">
              <a:xfrm>
                <a:off x="1072971" y="1846863"/>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353535"/>
              </a:solidFill>
              <a:ln>
                <a:noFill/>
              </a:ln>
            </p:spPr>
            <p:txBody>
              <a:bodyPr vert="horz" wrap="square" lIns="91440" tIns="45720" rIns="91440" bIns="45720"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20" name="Freeform 47">
            <a:extLst>
              <a:ext uri="{FF2B5EF4-FFF2-40B4-BE49-F238E27FC236}">
                <a16:creationId xmlns:a16="http://schemas.microsoft.com/office/drawing/2014/main" id="{C9EBA0EA-1B44-2C47-866F-B5662AF963CD}"/>
              </a:ext>
            </a:extLst>
          </p:cNvPr>
          <p:cNvSpPr/>
          <p:nvPr/>
        </p:nvSpPr>
        <p:spPr>
          <a:xfrm>
            <a:off x="8623631" y="336537"/>
            <a:ext cx="2924464" cy="1703322"/>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accent1">
              <a:lumMod val="40000"/>
              <a:lumOff val="60000"/>
            </a:schemeClr>
          </a:solidFill>
          <a:ln w="57150">
            <a:solidFill>
              <a:schemeClr val="accent1">
                <a:lumMod val="60000"/>
                <a:lumOff val="40000"/>
              </a:schemeClr>
            </a:solidFill>
          </a:ln>
          <a:effectLst>
            <a:outerShdw blurRad="292100" dist="38100" dir="3600000" sx="101000" sy="101000" algn="tl" rotWithShape="0">
              <a:prstClr val="black">
                <a:alpha val="12000"/>
              </a:prstClr>
            </a:outerShdw>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10526">
                    <a:srgbClr val="FFFFFF"/>
                  </a:gs>
                  <a:gs pos="34000">
                    <a:srgbClr val="FFFFFF"/>
                  </a:gs>
                </a:gsLst>
                <a:lin ang="5400000" scaled="0"/>
              </a:gra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C572375-B703-FF49-99B9-74F4BEDCC1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4139" y="994020"/>
            <a:ext cx="1834433" cy="967874"/>
          </a:xfrm>
          <a:prstGeom prst="rect">
            <a:avLst/>
          </a:prstGeom>
        </p:spPr>
      </p:pic>
      <p:pic>
        <p:nvPicPr>
          <p:cNvPr id="7" name="Picture 6">
            <a:extLst>
              <a:ext uri="{FF2B5EF4-FFF2-40B4-BE49-F238E27FC236}">
                <a16:creationId xmlns:a16="http://schemas.microsoft.com/office/drawing/2014/main" id="{E9CA53BC-5F41-8B42-B90C-C7CDFCBA7AD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276209" y="1092574"/>
            <a:ext cx="971518" cy="724784"/>
          </a:xfrm>
          <a:prstGeom prst="rect">
            <a:avLst/>
          </a:prstGeom>
        </p:spPr>
      </p:pic>
      <p:sp>
        <p:nvSpPr>
          <p:cNvPr id="22" name="Text Placeholder 2">
            <a:extLst>
              <a:ext uri="{FF2B5EF4-FFF2-40B4-BE49-F238E27FC236}">
                <a16:creationId xmlns:a16="http://schemas.microsoft.com/office/drawing/2014/main" id="{55F8F585-7BC4-4C7D-8BB1-3A3D61681D39}"/>
              </a:ext>
            </a:extLst>
          </p:cNvPr>
          <p:cNvSpPr txBox="1">
            <a:spLocks/>
          </p:cNvSpPr>
          <p:nvPr/>
        </p:nvSpPr>
        <p:spPr>
          <a:xfrm>
            <a:off x="460772" y="1454966"/>
            <a:ext cx="6370613" cy="5013680"/>
          </a:xfrm>
          <a:prstGeom prst="rect">
            <a:avLst/>
          </a:prstGeom>
        </p:spPr>
        <p:txBody>
          <a:bodyPr vert="horz" wrap="square" lIns="0" tIns="0" rIns="0" bIns="0" rtlCol="0" anchor="t">
            <a:spAutoFit/>
          </a:bodyPr>
          <a:lstStyle>
            <a:lvl1pPr marL="231775" indent="-231775" algn="l" defTabSz="914400" rtl="0" eaLnBrk="1" latinLnBrk="0" hangingPunct="1">
              <a:lnSpc>
                <a:spcPct val="90000"/>
              </a:lnSpc>
              <a:spcBef>
                <a:spcPts val="1224"/>
              </a:spcBef>
              <a:buClr>
                <a:schemeClr val="tx1"/>
              </a:buClr>
              <a:buFont typeface="Wingdings" panose="05000000000000000000" pitchFamily="2" charset="2"/>
              <a:buChar char=""/>
              <a:defRPr sz="2800" b="0" kern="1200">
                <a:solidFill>
                  <a:schemeClr val="tx1"/>
                </a:solidFill>
                <a:latin typeface="Segoe UI Semilight" panose="020B0402040204020203" pitchFamily="34" charset="0"/>
                <a:ea typeface="+mn-ea"/>
                <a:cs typeface="Segoe UI Semilight" panose="020B0402040204020203" pitchFamily="34" charset="0"/>
              </a:defRPr>
            </a:lvl1pPr>
            <a:lvl2pPr marL="427038" indent="-171450" algn="l" defTabSz="914400" rtl="0" eaLnBrk="1" latinLnBrk="0" hangingPunct="1">
              <a:lnSpc>
                <a:spcPct val="90000"/>
              </a:lnSpc>
              <a:spcBef>
                <a:spcPts val="500"/>
              </a:spcBef>
              <a:buFont typeface="Wingdings" panose="05000000000000000000" pitchFamily="2" charset="2"/>
              <a:buChar char=""/>
              <a:defRPr sz="2000" b="0" kern="1200">
                <a:solidFill>
                  <a:schemeClr val="tx1"/>
                </a:solidFill>
                <a:latin typeface="+mn-lt"/>
                <a:ea typeface="+mn-ea"/>
                <a:cs typeface="+mn-cs"/>
              </a:defRPr>
            </a:lvl2pPr>
            <a:lvl3pPr marL="639763" indent="-188913" algn="l" defTabSz="914400" rtl="0" eaLnBrk="1" latinLnBrk="0" hangingPunct="1">
              <a:lnSpc>
                <a:spcPct val="90000"/>
              </a:lnSpc>
              <a:spcBef>
                <a:spcPts val="500"/>
              </a:spcBef>
              <a:buFont typeface="Wingdings" panose="05000000000000000000" pitchFamily="2" charset="2"/>
              <a:buChar char=""/>
              <a:tabLst/>
              <a:defRPr sz="1600" b="0" kern="1200">
                <a:solidFill>
                  <a:schemeClr val="tx1"/>
                </a:solidFill>
                <a:latin typeface="+mn-lt"/>
                <a:ea typeface="+mn-ea"/>
                <a:cs typeface="+mn-cs"/>
              </a:defRPr>
            </a:lvl3pPr>
            <a:lvl4pPr marL="828675" indent="-176213" algn="l" defTabSz="914400" rtl="0" eaLnBrk="1" latinLnBrk="0" hangingPunct="1">
              <a:lnSpc>
                <a:spcPct val="90000"/>
              </a:lnSpc>
              <a:spcBef>
                <a:spcPts val="500"/>
              </a:spcBef>
              <a:buFont typeface="Wingdings" panose="05000000000000000000" pitchFamily="2" charset="2"/>
              <a:buChar char=""/>
              <a:defRPr sz="1400" b="0" kern="1200">
                <a:solidFill>
                  <a:schemeClr val="tx1"/>
                </a:solidFill>
                <a:latin typeface="+mn-lt"/>
                <a:ea typeface="+mn-ea"/>
                <a:cs typeface="+mn-cs"/>
              </a:defRPr>
            </a:lvl4pPr>
            <a:lvl5pPr marL="1023938" indent="-169863" algn="l" defTabSz="914400" rtl="0" eaLnBrk="1" latinLnBrk="0" hangingPunct="1">
              <a:lnSpc>
                <a:spcPct val="90000"/>
              </a:lnSpc>
              <a:spcBef>
                <a:spcPts val="500"/>
              </a:spcBef>
              <a:buFont typeface="Wingdings" panose="05000000000000000000" pitchFamily="2" charset="2"/>
              <a:buChar char=""/>
              <a:tabLst/>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224"/>
              </a:spcBef>
              <a:spcAft>
                <a:spcPts val="0"/>
              </a:spcAft>
              <a:buClr>
                <a:srgbClr val="000000"/>
              </a:buClr>
              <a:buSzTx/>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light"/>
                <a:ea typeface="+mn-ea"/>
                <a:cs typeface="Segoe UI Semilight"/>
              </a:rPr>
              <a:t>Direct – 10 Gbps or 100 Gbps to Azure</a:t>
            </a:r>
            <a:endParaRPr kumimoji="0" lang="en-US" sz="2000" b="1" i="0" u="none" strike="noStrike" kern="1200" cap="none" spc="0" normalizeH="0" baseline="0" noProof="0">
              <a:ln>
                <a:noFill/>
              </a:ln>
              <a:solidFill>
                <a:srgbClr val="F14001"/>
              </a:solidFill>
              <a:effectLst/>
              <a:uLnTx/>
              <a:uFillTx/>
              <a:latin typeface="Segoe UI Semilight"/>
              <a:ea typeface="+mn-ea"/>
              <a:cs typeface="Segoe UI Semilight"/>
            </a:endParaRP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Customers given LOA for dual 10/100G connections to ExpressRoute routers</a:t>
            </a: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Optimized for massive data ingestion to Azure Storage, Cosmos DB, Azure SQL</a:t>
            </a: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 demand due to compliance</a:t>
            </a:r>
            <a:endParaRPr kumimoji="0" lang="en-US" sz="1800" b="0" i="0" u="none" strike="noStrike" kern="1200" cap="none" spc="0" normalizeH="0" baseline="0" noProof="0">
              <a:ln>
                <a:noFill/>
              </a:ln>
              <a:solidFill>
                <a:srgbClr val="000000"/>
              </a:solidFill>
              <a:effectLst/>
              <a:uLnTx/>
              <a:uFillTx/>
              <a:latin typeface="Segoe UI Semilight"/>
              <a:ea typeface="+mn-ea"/>
              <a:cs typeface="Segoe UI Semilight"/>
            </a:endParaRP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New 40G, 100G circuits on 100 Gbps ExpressRoute Direct</a:t>
            </a:r>
            <a:endParaRPr kumimoji="0" lang="en-US" sz="2400" b="0" i="0" u="none" strike="noStrike" kern="1200" cap="none" spc="0" normalizeH="0" baseline="0" noProof="0">
              <a:ln>
                <a:noFill/>
              </a:ln>
              <a:solidFill>
                <a:srgbClr val="F1400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50000"/>
              </a:lnSpc>
              <a:spcBef>
                <a:spcPts val="1224"/>
              </a:spcBef>
              <a:spcAft>
                <a:spcPts val="0"/>
              </a:spcAft>
              <a:buClr>
                <a:srgbClr val="000000"/>
              </a:buClr>
              <a:buSzTx/>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light"/>
                <a:ea typeface="+mn-ea"/>
                <a:cs typeface="Segoe UI Semilight"/>
              </a:rPr>
              <a:t>Fast path – Up to 100Gbps to VNet – no gateway in the data path</a:t>
            </a:r>
          </a:p>
          <a:p>
            <a:pPr marL="231775" marR="0" lvl="0" indent="-231775" algn="l" defTabSz="914400" rtl="0" eaLnBrk="1" fontAlgn="auto" latinLnBrk="0" hangingPunct="1">
              <a:lnSpc>
                <a:spcPct val="15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Higher single TCP flow throughput</a:t>
            </a: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Higher packets per second, connections per second</a:t>
            </a: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Lower and more predictable end-to-end latency</a:t>
            </a: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Improved reliability</a:t>
            </a:r>
            <a:br>
              <a:rPr kumimoji="0" lang="en-US" sz="20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br>
            <a:endParaRPr kumimoji="0" lang="en-US" sz="20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 name="Title 1">
            <a:extLst>
              <a:ext uri="{FF2B5EF4-FFF2-40B4-BE49-F238E27FC236}">
                <a16:creationId xmlns:a16="http://schemas.microsoft.com/office/drawing/2014/main" id="{635041A3-1B83-45BD-9C57-3A380ECF2CBC}"/>
              </a:ext>
            </a:extLst>
          </p:cNvPr>
          <p:cNvSpPr>
            <a:spLocks noGrp="1"/>
          </p:cNvSpPr>
          <p:nvPr>
            <p:ph type="title"/>
          </p:nvPr>
        </p:nvSpPr>
        <p:spPr>
          <a:xfrm>
            <a:off x="1071538" y="172255"/>
            <a:ext cx="7425913" cy="553998"/>
          </a:xfrm>
        </p:spPr>
        <p:txBody>
          <a:bodyPr/>
          <a:lstStyle/>
          <a:p>
            <a:r>
              <a:rPr lang="en-US" sz="3600"/>
              <a:t>ExpressRoute </a:t>
            </a:r>
            <a:r>
              <a:rPr lang="en-US"/>
              <a:t>Direct</a:t>
            </a:r>
            <a:endParaRPr lang="en-US" sz="1800"/>
          </a:p>
        </p:txBody>
      </p:sp>
      <p:pic>
        <p:nvPicPr>
          <p:cNvPr id="24" name="Picture 23">
            <a:extLst>
              <a:ext uri="{FF2B5EF4-FFF2-40B4-BE49-F238E27FC236}">
                <a16:creationId xmlns:a16="http://schemas.microsoft.com/office/drawing/2014/main" id="{CCF2B419-D297-435B-B4BF-5DD154DF80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20600859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995B41-659B-46BA-AB38-B56936D1688C}"/>
              </a:ext>
            </a:extLst>
          </p:cNvPr>
          <p:cNvSpPr>
            <a:spLocks noGrp="1"/>
          </p:cNvSpPr>
          <p:nvPr>
            <p:ph type="body" sz="quarter" idx="10"/>
          </p:nvPr>
        </p:nvSpPr>
        <p:spPr>
          <a:xfrm>
            <a:off x="150552" y="1566640"/>
            <a:ext cx="6187099" cy="4755148"/>
          </a:xfrm>
        </p:spPr>
        <p:txBody>
          <a:bodyPr vert="horz" wrap="square" lIns="146304" tIns="91440" rIns="146304" bIns="91440" rtlCol="0" anchor="t">
            <a:spAutoFit/>
          </a:bodyPr>
          <a:lstStyle/>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Access only Azure regions in the same</a:t>
            </a:r>
            <a:br>
              <a:rPr lang="en-US" sz="1800">
                <a:solidFill>
                  <a:schemeClr val="tx1"/>
                </a:solidFill>
                <a:latin typeface="Segoe UI Semilight"/>
                <a:cs typeface="Segoe UI Semilight"/>
              </a:rPr>
            </a:br>
            <a:r>
              <a:rPr lang="en-US" sz="1800">
                <a:solidFill>
                  <a:schemeClr val="tx1"/>
                </a:solidFill>
                <a:latin typeface="Segoe UI Semilight"/>
                <a:cs typeface="Segoe UI Semilight"/>
              </a:rPr>
              <a:t>metro as ER site</a:t>
            </a: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No egress data transfer charges</a:t>
            </a:r>
          </a:p>
          <a:p>
            <a:pPr marL="231775" indent="-231775" defTabSz="914400">
              <a:spcBef>
                <a:spcPts val="0"/>
              </a:spcBef>
              <a:spcAft>
                <a:spcPts val="600"/>
              </a:spcAft>
              <a:buClr>
                <a:schemeClr val="tx1"/>
              </a:buClr>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Available on ExpressRoute Direct</a:t>
            </a:r>
          </a:p>
          <a:p>
            <a:pPr marL="231775" indent="-231775" defTabSz="914400">
              <a:spcBef>
                <a:spcPts val="0"/>
              </a:spcBef>
              <a:spcAft>
                <a:spcPts val="600"/>
              </a:spcAft>
              <a:buClr>
                <a:schemeClr val="tx1"/>
              </a:buClr>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Not available at sites far from Azure datacenters</a:t>
            </a:r>
          </a:p>
          <a:p>
            <a:pPr marL="231775" indent="-231775" defTabSz="914400">
              <a:spcBef>
                <a:spcPts val="0"/>
              </a:spcBef>
              <a:spcAft>
                <a:spcPts val="600"/>
              </a:spcAft>
              <a:buClr>
                <a:schemeClr val="tx1"/>
              </a:buClr>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ExpressRoute circuit types</a:t>
            </a:r>
          </a:p>
          <a:p>
            <a:pPr marL="231775" indent="-231775" defTabSz="914400">
              <a:spcBef>
                <a:spcPts val="0"/>
              </a:spcBef>
              <a:spcAft>
                <a:spcPts val="600"/>
              </a:spcAft>
              <a:buClr>
                <a:schemeClr val="tx1"/>
              </a:buClr>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	Local: access nearby Azure datacenters</a:t>
            </a: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	Standard: access Azure regions in same geo</a:t>
            </a: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	Premium: global</a:t>
            </a:r>
          </a:p>
          <a:p>
            <a:endParaRPr lang="en-US" sz="2400">
              <a:latin typeface="+mn-lt"/>
              <a:cs typeface="Segoe UI Light"/>
            </a:endParaRPr>
          </a:p>
        </p:txBody>
      </p:sp>
      <p:graphicFrame>
        <p:nvGraphicFramePr>
          <p:cNvPr id="9" name="Table 8">
            <a:extLst>
              <a:ext uri="{FF2B5EF4-FFF2-40B4-BE49-F238E27FC236}">
                <a16:creationId xmlns:a16="http://schemas.microsoft.com/office/drawing/2014/main" id="{0FBCD7C9-4C2F-41B4-9F92-56899A143780}"/>
              </a:ext>
            </a:extLst>
          </p:cNvPr>
          <p:cNvGraphicFramePr>
            <a:graphicFrameLocks noGrp="1"/>
          </p:cNvGraphicFramePr>
          <p:nvPr/>
        </p:nvGraphicFramePr>
        <p:xfrm>
          <a:off x="6081059" y="551830"/>
          <a:ext cx="2868892" cy="5973168"/>
        </p:xfrm>
        <a:graphic>
          <a:graphicData uri="http://schemas.openxmlformats.org/drawingml/2006/table">
            <a:tbl>
              <a:tblPr firstRow="1" bandRow="1">
                <a:tableStyleId>{5C22544A-7EE6-4342-B048-85BDC9FD1C3A}</a:tableStyleId>
              </a:tblPr>
              <a:tblGrid>
                <a:gridCol w="1434446">
                  <a:extLst>
                    <a:ext uri="{9D8B030D-6E8A-4147-A177-3AD203B41FA5}">
                      <a16:colId xmlns:a16="http://schemas.microsoft.com/office/drawing/2014/main" val="769613672"/>
                    </a:ext>
                  </a:extLst>
                </a:gridCol>
                <a:gridCol w="1434446">
                  <a:extLst>
                    <a:ext uri="{9D8B030D-6E8A-4147-A177-3AD203B41FA5}">
                      <a16:colId xmlns:a16="http://schemas.microsoft.com/office/drawing/2014/main" val="3769409145"/>
                    </a:ext>
                  </a:extLst>
                </a:gridCol>
              </a:tblGrid>
              <a:tr h="278212">
                <a:tc>
                  <a:txBody>
                    <a:bodyPr/>
                    <a:lstStyle/>
                    <a:p>
                      <a:r>
                        <a:rPr lang="en-US" sz="1400"/>
                        <a:t>ER Site</a:t>
                      </a:r>
                    </a:p>
                  </a:txBody>
                  <a:tcPr/>
                </a:tc>
                <a:tc>
                  <a:txBody>
                    <a:bodyPr/>
                    <a:lstStyle/>
                    <a:p>
                      <a:r>
                        <a:rPr lang="en-US" sz="1400"/>
                        <a:t>Local Azure DC</a:t>
                      </a:r>
                    </a:p>
                  </a:txBody>
                  <a:tcPr/>
                </a:tc>
                <a:extLst>
                  <a:ext uri="{0D108BD9-81ED-4DB2-BD59-A6C34878D82A}">
                    <a16:rowId xmlns:a16="http://schemas.microsoft.com/office/drawing/2014/main" val="22617044"/>
                  </a:ext>
                </a:extLst>
              </a:tr>
              <a:tr h="214982">
                <a:tc>
                  <a:txBody>
                    <a:bodyPr/>
                    <a:lstStyle/>
                    <a:p>
                      <a:r>
                        <a:rPr lang="en-US" sz="1000" b="1">
                          <a:latin typeface="Calibri" panose="020F0502020204030204" pitchFamily="34" charset="0"/>
                          <a:cs typeface="Calibri" panose="020F0502020204030204" pitchFamily="34" charset="0"/>
                        </a:rPr>
                        <a:t>Amsterdam</a:t>
                      </a:r>
                    </a:p>
                  </a:txBody>
                  <a:tcPr marT="27432" marB="27432"/>
                </a:tc>
                <a:tc>
                  <a:txBody>
                    <a:bodyPr/>
                    <a:lstStyle/>
                    <a:p>
                      <a:r>
                        <a:rPr lang="en-US" sz="1000" b="1">
                          <a:latin typeface="Calibri" panose="020F0502020204030204" pitchFamily="34" charset="0"/>
                          <a:cs typeface="Calibri" panose="020F0502020204030204" pitchFamily="34" charset="0"/>
                        </a:rPr>
                        <a:t>West Europe</a:t>
                      </a:r>
                    </a:p>
                  </a:txBody>
                  <a:tcPr marT="27432" marB="27432"/>
                </a:tc>
                <a:extLst>
                  <a:ext uri="{0D108BD9-81ED-4DB2-BD59-A6C34878D82A}">
                    <a16:rowId xmlns:a16="http://schemas.microsoft.com/office/drawing/2014/main" val="1163915672"/>
                  </a:ext>
                </a:extLst>
              </a:tr>
              <a:tr h="214982">
                <a:tc>
                  <a:txBody>
                    <a:bodyPr/>
                    <a:lstStyle/>
                    <a:p>
                      <a:r>
                        <a:rPr lang="en-US" sz="1000" b="1">
                          <a:latin typeface="Calibri" panose="020F0502020204030204" pitchFamily="34" charset="0"/>
                          <a:cs typeface="Calibri" panose="020F0502020204030204" pitchFamily="34" charset="0"/>
                        </a:rPr>
                        <a:t>Amsterdam2</a:t>
                      </a:r>
                    </a:p>
                  </a:txBody>
                  <a:tcPr marT="27432" marB="27432"/>
                </a:tc>
                <a:tc>
                  <a:txBody>
                    <a:bodyPr/>
                    <a:lstStyle/>
                    <a:p>
                      <a:r>
                        <a:rPr lang="en-US" sz="1000" b="1">
                          <a:latin typeface="Calibri" panose="020F0502020204030204" pitchFamily="34" charset="0"/>
                          <a:cs typeface="Calibri" panose="020F0502020204030204" pitchFamily="34" charset="0"/>
                        </a:rPr>
                        <a:t>West Europe</a:t>
                      </a:r>
                    </a:p>
                  </a:txBody>
                  <a:tcPr marT="27432" marB="27432"/>
                </a:tc>
                <a:extLst>
                  <a:ext uri="{0D108BD9-81ED-4DB2-BD59-A6C34878D82A}">
                    <a16:rowId xmlns:a16="http://schemas.microsoft.com/office/drawing/2014/main" val="3921859834"/>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Atlanta</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391123660"/>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Auckland</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911126435"/>
                  </a:ext>
                </a:extLst>
              </a:tr>
              <a:tr h="214982">
                <a:tc>
                  <a:txBody>
                    <a:bodyPr/>
                    <a:lstStyle/>
                    <a:p>
                      <a:r>
                        <a:rPr lang="en-US" sz="1000" b="1">
                          <a:latin typeface="Calibri" panose="020F0502020204030204" pitchFamily="34" charset="0"/>
                          <a:cs typeface="Calibri" panose="020F0502020204030204" pitchFamily="34" charset="0"/>
                        </a:rPr>
                        <a:t>Busan</a:t>
                      </a:r>
                    </a:p>
                  </a:txBody>
                  <a:tcPr marT="27432" marB="27432"/>
                </a:tc>
                <a:tc>
                  <a:txBody>
                    <a:bodyPr/>
                    <a:lstStyle/>
                    <a:p>
                      <a:r>
                        <a:rPr lang="en-US" sz="1000" b="1">
                          <a:latin typeface="Calibri" panose="020F0502020204030204" pitchFamily="34" charset="0"/>
                          <a:cs typeface="Calibri" panose="020F0502020204030204" pitchFamily="34" charset="0"/>
                        </a:rPr>
                        <a:t>Korea South</a:t>
                      </a:r>
                    </a:p>
                  </a:txBody>
                  <a:tcPr marT="27432" marB="27432"/>
                </a:tc>
                <a:extLst>
                  <a:ext uri="{0D108BD9-81ED-4DB2-BD59-A6C34878D82A}">
                    <a16:rowId xmlns:a16="http://schemas.microsoft.com/office/drawing/2014/main" val="2419502320"/>
                  </a:ext>
                </a:extLst>
              </a:tr>
              <a:tr h="214982">
                <a:tc>
                  <a:txBody>
                    <a:bodyPr/>
                    <a:lstStyle/>
                    <a:p>
                      <a:r>
                        <a:rPr lang="en-US" sz="1000" b="1">
                          <a:latin typeface="Calibri" panose="020F0502020204030204" pitchFamily="34" charset="0"/>
                          <a:cs typeface="Calibri" panose="020F0502020204030204" pitchFamily="34" charset="0"/>
                        </a:rPr>
                        <a:t>Canberra</a:t>
                      </a:r>
                    </a:p>
                  </a:txBody>
                  <a:tcPr marT="27432" marB="27432"/>
                </a:tc>
                <a:tc>
                  <a:txBody>
                    <a:bodyPr/>
                    <a:lstStyle/>
                    <a:p>
                      <a:r>
                        <a:rPr lang="en-US" sz="1000" b="1">
                          <a:latin typeface="Calibri" panose="020F0502020204030204" pitchFamily="34" charset="0"/>
                          <a:cs typeface="Calibri" panose="020F0502020204030204" pitchFamily="34" charset="0"/>
                        </a:rPr>
                        <a:t>Australia Central</a:t>
                      </a:r>
                    </a:p>
                  </a:txBody>
                  <a:tcPr marT="27432" marB="27432"/>
                </a:tc>
                <a:extLst>
                  <a:ext uri="{0D108BD9-81ED-4DB2-BD59-A6C34878D82A}">
                    <a16:rowId xmlns:a16="http://schemas.microsoft.com/office/drawing/2014/main" val="1102480144"/>
                  </a:ext>
                </a:extLst>
              </a:tr>
              <a:tr h="214982">
                <a:tc>
                  <a:txBody>
                    <a:bodyPr/>
                    <a:lstStyle/>
                    <a:p>
                      <a:r>
                        <a:rPr lang="en-US" sz="1000" b="1">
                          <a:latin typeface="Calibri" panose="020F0502020204030204" pitchFamily="34" charset="0"/>
                          <a:cs typeface="Calibri" panose="020F0502020204030204" pitchFamily="34" charset="0"/>
                        </a:rPr>
                        <a:t>Canberra2</a:t>
                      </a:r>
                    </a:p>
                  </a:txBody>
                  <a:tcPr marT="27432" marB="27432"/>
                </a:tc>
                <a:tc>
                  <a:txBody>
                    <a:bodyPr/>
                    <a:lstStyle/>
                    <a:p>
                      <a:r>
                        <a:rPr lang="en-US" sz="1000" b="1">
                          <a:latin typeface="Calibri" panose="020F0502020204030204" pitchFamily="34" charset="0"/>
                          <a:cs typeface="Calibri" panose="020F0502020204030204" pitchFamily="34" charset="0"/>
                        </a:rPr>
                        <a:t>Australia Central2</a:t>
                      </a:r>
                    </a:p>
                  </a:txBody>
                  <a:tcPr marT="27432" marB="27432"/>
                </a:tc>
                <a:extLst>
                  <a:ext uri="{0D108BD9-81ED-4DB2-BD59-A6C34878D82A}">
                    <a16:rowId xmlns:a16="http://schemas.microsoft.com/office/drawing/2014/main" val="1356821911"/>
                  </a:ext>
                </a:extLst>
              </a:tr>
              <a:tr h="214982">
                <a:tc>
                  <a:txBody>
                    <a:bodyPr/>
                    <a:lstStyle/>
                    <a:p>
                      <a:r>
                        <a:rPr lang="en-US" sz="1000" b="1">
                          <a:latin typeface="Calibri" panose="020F0502020204030204" pitchFamily="34" charset="0"/>
                          <a:cs typeface="Calibri" panose="020F0502020204030204" pitchFamily="34" charset="0"/>
                        </a:rPr>
                        <a:t>Cape Town</a:t>
                      </a:r>
                    </a:p>
                  </a:txBody>
                  <a:tcPr marT="27432" marB="27432"/>
                </a:tc>
                <a:tc>
                  <a:txBody>
                    <a:bodyPr/>
                    <a:lstStyle/>
                    <a:p>
                      <a:r>
                        <a:rPr lang="en-US" sz="1000" b="1">
                          <a:latin typeface="Calibri" panose="020F0502020204030204" pitchFamily="34" charset="0"/>
                          <a:cs typeface="Calibri" panose="020F0502020204030204" pitchFamily="34" charset="0"/>
                        </a:rPr>
                        <a:t>South Africa West</a:t>
                      </a:r>
                    </a:p>
                  </a:txBody>
                  <a:tcPr marT="27432" marB="27432"/>
                </a:tc>
                <a:extLst>
                  <a:ext uri="{0D108BD9-81ED-4DB2-BD59-A6C34878D82A}">
                    <a16:rowId xmlns:a16="http://schemas.microsoft.com/office/drawing/2014/main" val="95429927"/>
                  </a:ext>
                </a:extLst>
              </a:tr>
              <a:tr h="214982">
                <a:tc>
                  <a:txBody>
                    <a:bodyPr/>
                    <a:lstStyle/>
                    <a:p>
                      <a:r>
                        <a:rPr lang="en-US" sz="1000" b="1">
                          <a:latin typeface="Calibri" panose="020F0502020204030204" pitchFamily="34" charset="0"/>
                          <a:cs typeface="Calibri" panose="020F0502020204030204" pitchFamily="34" charset="0"/>
                        </a:rPr>
                        <a:t>Chennai</a:t>
                      </a:r>
                    </a:p>
                  </a:txBody>
                  <a:tcPr marT="27432" marB="27432"/>
                </a:tc>
                <a:tc>
                  <a:txBody>
                    <a:bodyPr/>
                    <a:lstStyle/>
                    <a:p>
                      <a:r>
                        <a:rPr lang="en-US" sz="1000" b="1">
                          <a:latin typeface="Calibri" panose="020F0502020204030204" pitchFamily="34" charset="0"/>
                          <a:cs typeface="Calibri" panose="020F0502020204030204" pitchFamily="34" charset="0"/>
                        </a:rPr>
                        <a:t>South India</a:t>
                      </a:r>
                    </a:p>
                  </a:txBody>
                  <a:tcPr marT="27432" marB="27432"/>
                </a:tc>
                <a:extLst>
                  <a:ext uri="{0D108BD9-81ED-4DB2-BD59-A6C34878D82A}">
                    <a16:rowId xmlns:a16="http://schemas.microsoft.com/office/drawing/2014/main" val="2946847484"/>
                  </a:ext>
                </a:extLst>
              </a:tr>
              <a:tr h="214982">
                <a:tc>
                  <a:txBody>
                    <a:bodyPr/>
                    <a:lstStyle/>
                    <a:p>
                      <a:r>
                        <a:rPr lang="en-US" sz="1000" b="1">
                          <a:latin typeface="Calibri" panose="020F0502020204030204" pitchFamily="34" charset="0"/>
                          <a:cs typeface="Calibri" panose="020F0502020204030204" pitchFamily="34" charset="0"/>
                        </a:rPr>
                        <a:t>Chennai2</a:t>
                      </a:r>
                    </a:p>
                  </a:txBody>
                  <a:tcPr marT="27432" marB="27432"/>
                </a:tc>
                <a:tc>
                  <a:txBody>
                    <a:bodyPr/>
                    <a:lstStyle/>
                    <a:p>
                      <a:r>
                        <a:rPr lang="en-US" sz="1000" b="1">
                          <a:latin typeface="Calibri" panose="020F0502020204030204" pitchFamily="34" charset="0"/>
                          <a:cs typeface="Calibri" panose="020F0502020204030204" pitchFamily="34" charset="0"/>
                        </a:rPr>
                        <a:t>South India</a:t>
                      </a:r>
                    </a:p>
                  </a:txBody>
                  <a:tcPr marT="27432" marB="27432"/>
                </a:tc>
                <a:extLst>
                  <a:ext uri="{0D108BD9-81ED-4DB2-BD59-A6C34878D82A}">
                    <a16:rowId xmlns:a16="http://schemas.microsoft.com/office/drawing/2014/main" val="1590141383"/>
                  </a:ext>
                </a:extLst>
              </a:tr>
              <a:tr h="214982">
                <a:tc>
                  <a:txBody>
                    <a:bodyPr/>
                    <a:lstStyle/>
                    <a:p>
                      <a:r>
                        <a:rPr lang="en-US" sz="1000" b="1">
                          <a:latin typeface="Calibri" panose="020F0502020204030204" pitchFamily="34" charset="0"/>
                          <a:cs typeface="Calibri" panose="020F0502020204030204" pitchFamily="34" charset="0"/>
                        </a:rPr>
                        <a:t>Chicago</a:t>
                      </a:r>
                    </a:p>
                  </a:txBody>
                  <a:tcPr marT="27432" marB="27432"/>
                </a:tc>
                <a:tc>
                  <a:txBody>
                    <a:bodyPr/>
                    <a:lstStyle/>
                    <a:p>
                      <a:r>
                        <a:rPr lang="en-US" sz="1000" b="1">
                          <a:latin typeface="Calibri" panose="020F0502020204030204" pitchFamily="34" charset="0"/>
                          <a:cs typeface="Calibri" panose="020F0502020204030204" pitchFamily="34" charset="0"/>
                        </a:rPr>
                        <a:t>North Central US</a:t>
                      </a:r>
                    </a:p>
                  </a:txBody>
                  <a:tcPr marT="27432" marB="27432"/>
                </a:tc>
                <a:extLst>
                  <a:ext uri="{0D108BD9-81ED-4DB2-BD59-A6C34878D82A}">
                    <a16:rowId xmlns:a16="http://schemas.microsoft.com/office/drawing/2014/main" val="1728261909"/>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Dallas</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143151624"/>
                  </a:ext>
                </a:extLst>
              </a:tr>
              <a:tr h="214982">
                <a:tc>
                  <a:txBody>
                    <a:bodyPr/>
                    <a:lstStyle/>
                    <a:p>
                      <a:r>
                        <a:rPr lang="en-US" sz="1000" b="1">
                          <a:latin typeface="Calibri" panose="020F0502020204030204" pitchFamily="34" charset="0"/>
                          <a:cs typeface="Calibri" panose="020F0502020204030204" pitchFamily="34" charset="0"/>
                        </a:rPr>
                        <a:t>Denver</a:t>
                      </a:r>
                    </a:p>
                  </a:txBody>
                  <a:tcPr marT="27432" marB="27432"/>
                </a:tc>
                <a:tc>
                  <a:txBody>
                    <a:bodyPr/>
                    <a:lstStyle/>
                    <a:p>
                      <a:r>
                        <a:rPr lang="en-US" sz="1000" b="1">
                          <a:latin typeface="Calibri" panose="020F0502020204030204" pitchFamily="34" charset="0"/>
                          <a:cs typeface="Calibri" panose="020F0502020204030204" pitchFamily="34" charset="0"/>
                        </a:rPr>
                        <a:t>West Central US</a:t>
                      </a:r>
                    </a:p>
                  </a:txBody>
                  <a:tcPr marT="27432" marB="27432"/>
                </a:tc>
                <a:extLst>
                  <a:ext uri="{0D108BD9-81ED-4DB2-BD59-A6C34878D82A}">
                    <a16:rowId xmlns:a16="http://schemas.microsoft.com/office/drawing/2014/main" val="77626172"/>
                  </a:ext>
                </a:extLst>
              </a:tr>
              <a:tr h="214982">
                <a:tc>
                  <a:txBody>
                    <a:bodyPr/>
                    <a:lstStyle/>
                    <a:p>
                      <a:r>
                        <a:rPr lang="en-US" sz="1000" b="1">
                          <a:latin typeface="Calibri" panose="020F0502020204030204" pitchFamily="34" charset="0"/>
                          <a:cs typeface="Calibri" panose="020F0502020204030204" pitchFamily="34" charset="0"/>
                        </a:rPr>
                        <a:t>Dublin</a:t>
                      </a:r>
                    </a:p>
                  </a:txBody>
                  <a:tcPr marT="27432" marB="27432"/>
                </a:tc>
                <a:tc>
                  <a:txBody>
                    <a:bodyPr/>
                    <a:lstStyle/>
                    <a:p>
                      <a:r>
                        <a:rPr lang="en-US" sz="1000" b="1">
                          <a:latin typeface="Calibri" panose="020F0502020204030204" pitchFamily="34" charset="0"/>
                          <a:cs typeface="Calibri" panose="020F0502020204030204" pitchFamily="34" charset="0"/>
                        </a:rPr>
                        <a:t>North Europe</a:t>
                      </a:r>
                    </a:p>
                  </a:txBody>
                  <a:tcPr marT="27432" marB="27432"/>
                </a:tc>
                <a:extLst>
                  <a:ext uri="{0D108BD9-81ED-4DB2-BD59-A6C34878D82A}">
                    <a16:rowId xmlns:a16="http://schemas.microsoft.com/office/drawing/2014/main" val="3674267000"/>
                  </a:ext>
                </a:extLst>
              </a:tr>
              <a:tr h="217942">
                <a:tc>
                  <a:txBody>
                    <a:bodyPr/>
                    <a:lstStyle/>
                    <a:p>
                      <a:r>
                        <a:rPr lang="en-US" sz="1000" b="1">
                          <a:solidFill>
                            <a:srgbClr val="FF0000"/>
                          </a:solidFill>
                          <a:latin typeface="Calibri" panose="020F0502020204030204" pitchFamily="34" charset="0"/>
                          <a:cs typeface="Calibri" panose="020F0502020204030204" pitchFamily="34" charset="0"/>
                        </a:rPr>
                        <a:t>Frankfurt*</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0266037"/>
                  </a:ext>
                </a:extLst>
              </a:tr>
              <a:tr h="214982">
                <a:tc>
                  <a:txBody>
                    <a:bodyPr/>
                    <a:lstStyle/>
                    <a:p>
                      <a:r>
                        <a:rPr lang="en-US" sz="1000" b="1">
                          <a:latin typeface="Calibri" panose="020F0502020204030204" pitchFamily="34" charset="0"/>
                          <a:cs typeface="Calibri" panose="020F0502020204030204" pitchFamily="34" charset="0"/>
                        </a:rPr>
                        <a:t>Hong Kong</a:t>
                      </a:r>
                    </a:p>
                  </a:txBody>
                  <a:tcPr marT="27432" marB="27432"/>
                </a:tc>
                <a:tc>
                  <a:txBody>
                    <a:bodyPr/>
                    <a:lstStyle/>
                    <a:p>
                      <a:r>
                        <a:rPr lang="en-US" sz="1000" b="1">
                          <a:latin typeface="Calibri" panose="020F0502020204030204" pitchFamily="34" charset="0"/>
                          <a:cs typeface="Calibri" panose="020F0502020204030204" pitchFamily="34" charset="0"/>
                        </a:rPr>
                        <a:t>East Asia</a:t>
                      </a:r>
                    </a:p>
                  </a:txBody>
                  <a:tcPr marT="27432" marB="27432"/>
                </a:tc>
                <a:extLst>
                  <a:ext uri="{0D108BD9-81ED-4DB2-BD59-A6C34878D82A}">
                    <a16:rowId xmlns:a16="http://schemas.microsoft.com/office/drawing/2014/main" val="4093037991"/>
                  </a:ext>
                </a:extLst>
              </a:tr>
              <a:tr h="214982">
                <a:tc>
                  <a:txBody>
                    <a:bodyPr/>
                    <a:lstStyle/>
                    <a:p>
                      <a:r>
                        <a:rPr lang="en-US" sz="1000" b="1">
                          <a:latin typeface="Calibri" panose="020F0502020204030204" pitchFamily="34" charset="0"/>
                          <a:cs typeface="Calibri" panose="020F0502020204030204" pitchFamily="34" charset="0"/>
                        </a:rPr>
                        <a:t>Johannesburg</a:t>
                      </a:r>
                    </a:p>
                  </a:txBody>
                  <a:tcPr marT="27432" marB="27432"/>
                </a:tc>
                <a:tc>
                  <a:txBody>
                    <a:bodyPr/>
                    <a:lstStyle/>
                    <a:p>
                      <a:r>
                        <a:rPr lang="en-US" sz="1000" b="1">
                          <a:latin typeface="Calibri" panose="020F0502020204030204" pitchFamily="34" charset="0"/>
                          <a:cs typeface="Calibri" panose="020F0502020204030204" pitchFamily="34" charset="0"/>
                        </a:rPr>
                        <a:t>South Africa North</a:t>
                      </a:r>
                    </a:p>
                  </a:txBody>
                  <a:tcPr marT="27432" marB="27432"/>
                </a:tc>
                <a:extLst>
                  <a:ext uri="{0D108BD9-81ED-4DB2-BD59-A6C34878D82A}">
                    <a16:rowId xmlns:a16="http://schemas.microsoft.com/office/drawing/2014/main" val="4198591471"/>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Kuala Lumpur</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676760848"/>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Las Vegas</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90936123"/>
                  </a:ext>
                </a:extLst>
              </a:tr>
              <a:tr h="214982">
                <a:tc>
                  <a:txBody>
                    <a:bodyPr/>
                    <a:lstStyle/>
                    <a:p>
                      <a:r>
                        <a:rPr lang="en-US" sz="1000" b="1">
                          <a:latin typeface="Calibri" panose="020F0502020204030204" pitchFamily="34" charset="0"/>
                          <a:cs typeface="Calibri" panose="020F0502020204030204" pitchFamily="34" charset="0"/>
                        </a:rPr>
                        <a:t>London</a:t>
                      </a:r>
                    </a:p>
                  </a:txBody>
                  <a:tcPr marT="27432" marB="27432"/>
                </a:tc>
                <a:tc>
                  <a:txBody>
                    <a:bodyPr/>
                    <a:lstStyle/>
                    <a:p>
                      <a:r>
                        <a:rPr lang="en-US" sz="1000" b="1">
                          <a:latin typeface="Calibri" panose="020F0502020204030204" pitchFamily="34" charset="0"/>
                          <a:cs typeface="Calibri" panose="020F0502020204030204" pitchFamily="34" charset="0"/>
                        </a:rPr>
                        <a:t>UK South</a:t>
                      </a:r>
                    </a:p>
                  </a:txBody>
                  <a:tcPr marT="27432" marB="27432"/>
                </a:tc>
                <a:extLst>
                  <a:ext uri="{0D108BD9-81ED-4DB2-BD59-A6C34878D82A}">
                    <a16:rowId xmlns:a16="http://schemas.microsoft.com/office/drawing/2014/main" val="3289482874"/>
                  </a:ext>
                </a:extLst>
              </a:tr>
              <a:tr h="227628">
                <a:tc>
                  <a:txBody>
                    <a:bodyPr/>
                    <a:lstStyle/>
                    <a:p>
                      <a:r>
                        <a:rPr lang="en-US" sz="1000" b="1">
                          <a:latin typeface="Calibri" panose="020F0502020204030204" pitchFamily="34" charset="0"/>
                          <a:cs typeface="Calibri" panose="020F0502020204030204" pitchFamily="34" charset="0"/>
                        </a:rPr>
                        <a:t>London2</a:t>
                      </a:r>
                    </a:p>
                  </a:txBody>
                  <a:tcPr marT="27432" marB="27432"/>
                </a:tc>
                <a:tc>
                  <a:txBody>
                    <a:bodyPr/>
                    <a:lstStyle/>
                    <a:p>
                      <a:r>
                        <a:rPr lang="en-US" sz="1000" b="1">
                          <a:latin typeface="Calibri" panose="020F0502020204030204" pitchFamily="34" charset="0"/>
                          <a:cs typeface="Calibri" panose="020F0502020204030204" pitchFamily="34" charset="0"/>
                        </a:rPr>
                        <a:t>UK South</a:t>
                      </a:r>
                    </a:p>
                  </a:txBody>
                  <a:tcPr marT="27432" marB="27432"/>
                </a:tc>
                <a:extLst>
                  <a:ext uri="{0D108BD9-81ED-4DB2-BD59-A6C34878D82A}">
                    <a16:rowId xmlns:a16="http://schemas.microsoft.com/office/drawing/2014/main" val="408860526"/>
                  </a:ext>
                </a:extLst>
              </a:tr>
              <a:tr h="227628">
                <a:tc>
                  <a:txBody>
                    <a:bodyPr/>
                    <a:lstStyle/>
                    <a:p>
                      <a:r>
                        <a:rPr lang="en-US" sz="1000" b="1">
                          <a:solidFill>
                            <a:srgbClr val="FF0000"/>
                          </a:solidFill>
                          <a:latin typeface="Calibri" panose="020F0502020204030204" pitchFamily="34" charset="0"/>
                          <a:cs typeface="Calibri" panose="020F0502020204030204" pitchFamily="34" charset="0"/>
                        </a:rPr>
                        <a:t>Los Angeles</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439168623"/>
                  </a:ext>
                </a:extLst>
              </a:tr>
              <a:tr h="227628">
                <a:tc>
                  <a:txBody>
                    <a:bodyPr/>
                    <a:lstStyle/>
                    <a:p>
                      <a:r>
                        <a:rPr lang="en-US" sz="1000" b="1">
                          <a:latin typeface="Calibri" panose="020F0502020204030204" pitchFamily="34" charset="0"/>
                          <a:cs typeface="Calibri" panose="020F0502020204030204" pitchFamily="34" charset="0"/>
                        </a:rPr>
                        <a:t>Marseille</a:t>
                      </a:r>
                    </a:p>
                  </a:txBody>
                  <a:tcPr marT="27432" marB="27432"/>
                </a:tc>
                <a:tc>
                  <a:txBody>
                    <a:bodyPr/>
                    <a:lstStyle/>
                    <a:p>
                      <a:r>
                        <a:rPr lang="en-US" sz="1000" b="1">
                          <a:latin typeface="Calibri" panose="020F0502020204030204" pitchFamily="34" charset="0"/>
                          <a:cs typeface="Calibri" panose="020F0502020204030204" pitchFamily="34" charset="0"/>
                        </a:rPr>
                        <a:t>France South</a:t>
                      </a:r>
                    </a:p>
                  </a:txBody>
                  <a:tcPr marT="27432" marB="27432"/>
                </a:tc>
                <a:extLst>
                  <a:ext uri="{0D108BD9-81ED-4DB2-BD59-A6C34878D82A}">
                    <a16:rowId xmlns:a16="http://schemas.microsoft.com/office/drawing/2014/main" val="2538206149"/>
                  </a:ext>
                </a:extLst>
              </a:tr>
              <a:tr h="227628">
                <a:tc>
                  <a:txBody>
                    <a:bodyPr/>
                    <a:lstStyle/>
                    <a:p>
                      <a:r>
                        <a:rPr lang="en-US" sz="1000" b="1">
                          <a:latin typeface="Calibri" panose="020F0502020204030204" pitchFamily="34" charset="0"/>
                          <a:cs typeface="Calibri" panose="020F0502020204030204" pitchFamily="34" charset="0"/>
                        </a:rPr>
                        <a:t>Melbourne</a:t>
                      </a:r>
                    </a:p>
                  </a:txBody>
                  <a:tcPr marT="27432" marB="27432"/>
                </a:tc>
                <a:tc>
                  <a:txBody>
                    <a:bodyPr/>
                    <a:lstStyle/>
                    <a:p>
                      <a:r>
                        <a:rPr lang="en-US" sz="1000" b="1">
                          <a:latin typeface="Calibri" panose="020F0502020204030204" pitchFamily="34" charset="0"/>
                          <a:cs typeface="Calibri" panose="020F0502020204030204" pitchFamily="34" charset="0"/>
                        </a:rPr>
                        <a:t>Australia Southeast</a:t>
                      </a:r>
                    </a:p>
                  </a:txBody>
                  <a:tcPr marT="27432" marB="27432"/>
                </a:tc>
                <a:extLst>
                  <a:ext uri="{0D108BD9-81ED-4DB2-BD59-A6C34878D82A}">
                    <a16:rowId xmlns:a16="http://schemas.microsoft.com/office/drawing/2014/main" val="2905821846"/>
                  </a:ext>
                </a:extLst>
              </a:tr>
              <a:tr h="227628">
                <a:tc>
                  <a:txBody>
                    <a:bodyPr/>
                    <a:lstStyle/>
                    <a:p>
                      <a:r>
                        <a:rPr lang="en-US" sz="1000" b="1">
                          <a:solidFill>
                            <a:srgbClr val="FF0000"/>
                          </a:solidFill>
                          <a:latin typeface="Calibri" panose="020F0502020204030204" pitchFamily="34" charset="0"/>
                          <a:cs typeface="Calibri" panose="020F0502020204030204" pitchFamily="34" charset="0"/>
                        </a:rPr>
                        <a:t>Miami</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616102500"/>
                  </a:ext>
                </a:extLst>
              </a:tr>
              <a:tr h="227628">
                <a:tc>
                  <a:txBody>
                    <a:bodyPr/>
                    <a:lstStyle/>
                    <a:p>
                      <a:r>
                        <a:rPr lang="en-US" sz="1000" b="1">
                          <a:solidFill>
                            <a:srgbClr val="FF0000"/>
                          </a:solidFill>
                          <a:latin typeface="Calibri" panose="020F0502020204030204" pitchFamily="34" charset="0"/>
                          <a:cs typeface="Calibri" panose="020F0502020204030204" pitchFamily="34" charset="0"/>
                        </a:rPr>
                        <a:t>Montreal</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3581311382"/>
                  </a:ext>
                </a:extLst>
              </a:tr>
            </a:tbl>
          </a:graphicData>
        </a:graphic>
      </p:graphicFrame>
      <p:graphicFrame>
        <p:nvGraphicFramePr>
          <p:cNvPr id="10" name="Table 9">
            <a:extLst>
              <a:ext uri="{FF2B5EF4-FFF2-40B4-BE49-F238E27FC236}">
                <a16:creationId xmlns:a16="http://schemas.microsoft.com/office/drawing/2014/main" id="{4EB31D41-9868-4205-9A2D-173DA8160FD7}"/>
              </a:ext>
            </a:extLst>
          </p:cNvPr>
          <p:cNvGraphicFramePr>
            <a:graphicFrameLocks noGrp="1"/>
          </p:cNvGraphicFramePr>
          <p:nvPr/>
        </p:nvGraphicFramePr>
        <p:xfrm>
          <a:off x="9025367" y="551830"/>
          <a:ext cx="2868892" cy="5970208"/>
        </p:xfrm>
        <a:graphic>
          <a:graphicData uri="http://schemas.openxmlformats.org/drawingml/2006/table">
            <a:tbl>
              <a:tblPr firstRow="1" bandRow="1">
                <a:tableStyleId>{5C22544A-7EE6-4342-B048-85BDC9FD1C3A}</a:tableStyleId>
              </a:tblPr>
              <a:tblGrid>
                <a:gridCol w="1434446">
                  <a:extLst>
                    <a:ext uri="{9D8B030D-6E8A-4147-A177-3AD203B41FA5}">
                      <a16:colId xmlns:a16="http://schemas.microsoft.com/office/drawing/2014/main" val="769613672"/>
                    </a:ext>
                  </a:extLst>
                </a:gridCol>
                <a:gridCol w="1434446">
                  <a:extLst>
                    <a:ext uri="{9D8B030D-6E8A-4147-A177-3AD203B41FA5}">
                      <a16:colId xmlns:a16="http://schemas.microsoft.com/office/drawing/2014/main" val="3769409145"/>
                    </a:ext>
                  </a:extLst>
                </a:gridCol>
              </a:tblGrid>
              <a:tr h="278212">
                <a:tc>
                  <a:txBody>
                    <a:bodyPr/>
                    <a:lstStyle/>
                    <a:p>
                      <a:r>
                        <a:rPr lang="en-US" sz="1400"/>
                        <a:t>ER Site</a:t>
                      </a:r>
                    </a:p>
                  </a:txBody>
                  <a:tcPr/>
                </a:tc>
                <a:tc>
                  <a:txBody>
                    <a:bodyPr/>
                    <a:lstStyle/>
                    <a:p>
                      <a:r>
                        <a:rPr lang="en-US" sz="1400"/>
                        <a:t>Local Azure DC </a:t>
                      </a:r>
                    </a:p>
                  </a:txBody>
                  <a:tcPr/>
                </a:tc>
                <a:extLst>
                  <a:ext uri="{0D108BD9-81ED-4DB2-BD59-A6C34878D82A}">
                    <a16:rowId xmlns:a16="http://schemas.microsoft.com/office/drawing/2014/main" val="22617044"/>
                  </a:ext>
                </a:extLst>
              </a:tr>
              <a:tr h="214982">
                <a:tc>
                  <a:txBody>
                    <a:bodyPr/>
                    <a:lstStyle/>
                    <a:p>
                      <a:r>
                        <a:rPr lang="en-US" sz="1000" b="1">
                          <a:latin typeface="Calibri" panose="020F0502020204030204" pitchFamily="34" charset="0"/>
                          <a:cs typeface="Calibri" panose="020F0502020204030204" pitchFamily="34" charset="0"/>
                        </a:rPr>
                        <a:t>Mumbai</a:t>
                      </a:r>
                    </a:p>
                  </a:txBody>
                  <a:tcPr marT="27432" marB="27432"/>
                </a:tc>
                <a:tc>
                  <a:txBody>
                    <a:bodyPr/>
                    <a:lstStyle/>
                    <a:p>
                      <a:r>
                        <a:rPr lang="en-US" sz="1000" b="1">
                          <a:latin typeface="Calibri" panose="020F0502020204030204" pitchFamily="34" charset="0"/>
                          <a:cs typeface="Calibri" panose="020F0502020204030204" pitchFamily="34" charset="0"/>
                        </a:rPr>
                        <a:t>West India</a:t>
                      </a:r>
                    </a:p>
                  </a:txBody>
                  <a:tcPr marT="27432" marB="27432"/>
                </a:tc>
                <a:extLst>
                  <a:ext uri="{0D108BD9-81ED-4DB2-BD59-A6C34878D82A}">
                    <a16:rowId xmlns:a16="http://schemas.microsoft.com/office/drawing/2014/main" val="1163915672"/>
                  </a:ext>
                </a:extLst>
              </a:tr>
              <a:tr h="214982">
                <a:tc>
                  <a:txBody>
                    <a:bodyPr/>
                    <a:lstStyle/>
                    <a:p>
                      <a:r>
                        <a:rPr lang="en-US" sz="1000" b="1">
                          <a:latin typeface="Calibri" panose="020F0502020204030204" pitchFamily="34" charset="0"/>
                          <a:cs typeface="Calibri" panose="020F0502020204030204" pitchFamily="34" charset="0"/>
                        </a:rPr>
                        <a:t>Mumbai2</a:t>
                      </a:r>
                    </a:p>
                  </a:txBody>
                  <a:tcPr marT="27432" marB="27432"/>
                </a:tc>
                <a:tc>
                  <a:txBody>
                    <a:bodyPr/>
                    <a:lstStyle/>
                    <a:p>
                      <a:r>
                        <a:rPr lang="en-US" sz="1000" b="1">
                          <a:latin typeface="Calibri" panose="020F0502020204030204" pitchFamily="34" charset="0"/>
                          <a:cs typeface="Calibri" panose="020F0502020204030204" pitchFamily="34" charset="0"/>
                        </a:rPr>
                        <a:t>West India</a:t>
                      </a:r>
                    </a:p>
                  </a:txBody>
                  <a:tcPr marT="27432" marB="27432"/>
                </a:tc>
                <a:extLst>
                  <a:ext uri="{0D108BD9-81ED-4DB2-BD59-A6C34878D82A}">
                    <a16:rowId xmlns:a16="http://schemas.microsoft.com/office/drawing/2014/main" val="3921859834"/>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New York</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391123660"/>
                  </a:ext>
                </a:extLst>
              </a:tr>
              <a:tr h="214982">
                <a:tc>
                  <a:txBody>
                    <a:bodyPr/>
                    <a:lstStyle/>
                    <a:p>
                      <a:r>
                        <a:rPr lang="en-US" sz="1000" b="1">
                          <a:latin typeface="Calibri" panose="020F0502020204030204" pitchFamily="34" charset="0"/>
                          <a:cs typeface="Calibri" panose="020F0502020204030204" pitchFamily="34" charset="0"/>
                        </a:rPr>
                        <a:t>Newport</a:t>
                      </a:r>
                    </a:p>
                  </a:txBody>
                  <a:tcPr marT="27432" marB="27432"/>
                </a:tc>
                <a:tc>
                  <a:txBody>
                    <a:bodyPr/>
                    <a:lstStyle/>
                    <a:p>
                      <a:r>
                        <a:rPr lang="en-US" sz="1000" b="1">
                          <a:latin typeface="Calibri" panose="020F0502020204030204" pitchFamily="34" charset="0"/>
                          <a:cs typeface="Calibri" panose="020F0502020204030204" pitchFamily="34" charset="0"/>
                        </a:rPr>
                        <a:t>UK West</a:t>
                      </a:r>
                    </a:p>
                  </a:txBody>
                  <a:tcPr marT="27432" marB="27432"/>
                </a:tc>
                <a:extLst>
                  <a:ext uri="{0D108BD9-81ED-4DB2-BD59-A6C34878D82A}">
                    <a16:rowId xmlns:a16="http://schemas.microsoft.com/office/drawing/2014/main" val="2419502320"/>
                  </a:ext>
                </a:extLst>
              </a:tr>
              <a:tr h="214982">
                <a:tc>
                  <a:txBody>
                    <a:bodyPr/>
                    <a:lstStyle/>
                    <a:p>
                      <a:r>
                        <a:rPr lang="en-US" sz="1000" b="1">
                          <a:latin typeface="Calibri" panose="020F0502020204030204" pitchFamily="34" charset="0"/>
                          <a:cs typeface="Calibri" panose="020F0502020204030204" pitchFamily="34" charset="0"/>
                        </a:rPr>
                        <a:t>Osaka</a:t>
                      </a:r>
                    </a:p>
                  </a:txBody>
                  <a:tcPr marT="27432" marB="27432"/>
                </a:tc>
                <a:tc>
                  <a:txBody>
                    <a:bodyPr/>
                    <a:lstStyle/>
                    <a:p>
                      <a:r>
                        <a:rPr lang="en-US" sz="1000" b="1">
                          <a:latin typeface="Calibri" panose="020F0502020204030204" pitchFamily="34" charset="0"/>
                          <a:cs typeface="Calibri" panose="020F0502020204030204" pitchFamily="34" charset="0"/>
                        </a:rPr>
                        <a:t>Japan West</a:t>
                      </a:r>
                    </a:p>
                  </a:txBody>
                  <a:tcPr marT="27432" marB="27432"/>
                </a:tc>
                <a:extLst>
                  <a:ext uri="{0D108BD9-81ED-4DB2-BD59-A6C34878D82A}">
                    <a16:rowId xmlns:a16="http://schemas.microsoft.com/office/drawing/2014/main" val="1102480144"/>
                  </a:ext>
                </a:extLst>
              </a:tr>
              <a:tr h="214982">
                <a:tc>
                  <a:txBody>
                    <a:bodyPr/>
                    <a:lstStyle/>
                    <a:p>
                      <a:r>
                        <a:rPr lang="en-US" sz="1000" b="1">
                          <a:latin typeface="Calibri" panose="020F0502020204030204" pitchFamily="34" charset="0"/>
                          <a:cs typeface="Calibri" panose="020F0502020204030204" pitchFamily="34" charset="0"/>
                        </a:rPr>
                        <a:t>Paris</a:t>
                      </a:r>
                    </a:p>
                  </a:txBody>
                  <a:tcPr marT="27432" marB="27432"/>
                </a:tc>
                <a:tc>
                  <a:txBody>
                    <a:bodyPr/>
                    <a:lstStyle/>
                    <a:p>
                      <a:r>
                        <a:rPr lang="en-US" sz="1000" b="1">
                          <a:latin typeface="Calibri" panose="020F0502020204030204" pitchFamily="34" charset="0"/>
                          <a:cs typeface="Calibri" panose="020F0502020204030204" pitchFamily="34" charset="0"/>
                        </a:rPr>
                        <a:t>France Central</a:t>
                      </a:r>
                    </a:p>
                  </a:txBody>
                  <a:tcPr marT="27432" marB="27432"/>
                </a:tc>
                <a:extLst>
                  <a:ext uri="{0D108BD9-81ED-4DB2-BD59-A6C34878D82A}">
                    <a16:rowId xmlns:a16="http://schemas.microsoft.com/office/drawing/2014/main" val="1356821911"/>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Perth</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1958668376"/>
                  </a:ext>
                </a:extLst>
              </a:tr>
              <a:tr h="214982">
                <a:tc>
                  <a:txBody>
                    <a:bodyPr/>
                    <a:lstStyle/>
                    <a:p>
                      <a:r>
                        <a:rPr lang="en-US" sz="1000" b="1">
                          <a:latin typeface="Calibri" panose="020F0502020204030204" pitchFamily="34" charset="0"/>
                          <a:cs typeface="Calibri" panose="020F0502020204030204" pitchFamily="34" charset="0"/>
                        </a:rPr>
                        <a:t>Quebec City</a:t>
                      </a:r>
                    </a:p>
                  </a:txBody>
                  <a:tcPr marT="27432" marB="27432"/>
                </a:tc>
                <a:tc>
                  <a:txBody>
                    <a:bodyPr/>
                    <a:lstStyle/>
                    <a:p>
                      <a:r>
                        <a:rPr lang="en-US" sz="1000" b="1">
                          <a:latin typeface="Calibri" panose="020F0502020204030204" pitchFamily="34" charset="0"/>
                          <a:cs typeface="Calibri" panose="020F0502020204030204" pitchFamily="34" charset="0"/>
                        </a:rPr>
                        <a:t>Canada East</a:t>
                      </a:r>
                    </a:p>
                  </a:txBody>
                  <a:tcPr marT="27432" marB="27432"/>
                </a:tc>
                <a:extLst>
                  <a:ext uri="{0D108BD9-81ED-4DB2-BD59-A6C34878D82A}">
                    <a16:rowId xmlns:a16="http://schemas.microsoft.com/office/drawing/2014/main" val="95429927"/>
                  </a:ext>
                </a:extLst>
              </a:tr>
              <a:tr h="214982">
                <a:tc>
                  <a:txBody>
                    <a:bodyPr/>
                    <a:lstStyle/>
                    <a:p>
                      <a:r>
                        <a:rPr lang="en-US" sz="1000" b="1">
                          <a:latin typeface="Calibri" panose="020F0502020204030204" pitchFamily="34" charset="0"/>
                          <a:cs typeface="Calibri" panose="020F0502020204030204" pitchFamily="34" charset="0"/>
                        </a:rPr>
                        <a:t>San Antonio</a:t>
                      </a:r>
                    </a:p>
                  </a:txBody>
                  <a:tcPr marT="27432" marB="27432"/>
                </a:tc>
                <a:tc>
                  <a:txBody>
                    <a:bodyPr/>
                    <a:lstStyle/>
                    <a:p>
                      <a:r>
                        <a:rPr lang="en-US" sz="1000" b="1">
                          <a:latin typeface="Calibri" panose="020F0502020204030204" pitchFamily="34" charset="0"/>
                          <a:cs typeface="Calibri" panose="020F0502020204030204" pitchFamily="34" charset="0"/>
                        </a:rPr>
                        <a:t>South Central US</a:t>
                      </a:r>
                    </a:p>
                  </a:txBody>
                  <a:tcPr marT="27432" marB="27432"/>
                </a:tc>
                <a:extLst>
                  <a:ext uri="{0D108BD9-81ED-4DB2-BD59-A6C34878D82A}">
                    <a16:rowId xmlns:a16="http://schemas.microsoft.com/office/drawing/2014/main" val="2946847484"/>
                  </a:ext>
                </a:extLst>
              </a:tr>
              <a:tr h="214982">
                <a:tc>
                  <a:txBody>
                    <a:bodyPr/>
                    <a:lstStyle/>
                    <a:p>
                      <a:r>
                        <a:rPr lang="en-US" sz="1000" b="1">
                          <a:latin typeface="Calibri" panose="020F0502020204030204" pitchFamily="34" charset="0"/>
                          <a:cs typeface="Calibri" panose="020F0502020204030204" pitchFamily="34" charset="0"/>
                        </a:rPr>
                        <a:t>Sao Paolo</a:t>
                      </a:r>
                    </a:p>
                  </a:txBody>
                  <a:tcPr marT="27432" marB="27432"/>
                </a:tc>
                <a:tc>
                  <a:txBody>
                    <a:bodyPr/>
                    <a:lstStyle/>
                    <a:p>
                      <a:r>
                        <a:rPr lang="en-US" sz="1000" b="1">
                          <a:latin typeface="Calibri" panose="020F0502020204030204" pitchFamily="34" charset="0"/>
                          <a:cs typeface="Calibri" panose="020F0502020204030204" pitchFamily="34" charset="0"/>
                        </a:rPr>
                        <a:t>Brazil South</a:t>
                      </a:r>
                    </a:p>
                  </a:txBody>
                  <a:tcPr marT="27432" marB="27432"/>
                </a:tc>
                <a:extLst>
                  <a:ext uri="{0D108BD9-81ED-4DB2-BD59-A6C34878D82A}">
                    <a16:rowId xmlns:a16="http://schemas.microsoft.com/office/drawing/2014/main" val="1590141383"/>
                  </a:ext>
                </a:extLst>
              </a:tr>
              <a:tr h="214982">
                <a:tc>
                  <a:txBody>
                    <a:bodyPr/>
                    <a:lstStyle/>
                    <a:p>
                      <a:r>
                        <a:rPr lang="en-US" sz="1000" b="1">
                          <a:latin typeface="Calibri" panose="020F0502020204030204" pitchFamily="34" charset="0"/>
                          <a:cs typeface="Calibri" panose="020F0502020204030204" pitchFamily="34" charset="0"/>
                        </a:rPr>
                        <a:t>Seattle</a:t>
                      </a:r>
                    </a:p>
                  </a:txBody>
                  <a:tcPr marT="27432" marB="27432"/>
                </a:tc>
                <a:tc>
                  <a:txBody>
                    <a:bodyPr/>
                    <a:lstStyle/>
                    <a:p>
                      <a:r>
                        <a:rPr lang="en-US" sz="1000" b="1">
                          <a:latin typeface="Calibri" panose="020F0502020204030204" pitchFamily="34" charset="0"/>
                          <a:cs typeface="Calibri" panose="020F0502020204030204" pitchFamily="34" charset="0"/>
                        </a:rPr>
                        <a:t>West US 2</a:t>
                      </a:r>
                    </a:p>
                  </a:txBody>
                  <a:tcPr marT="27432" marB="27432"/>
                </a:tc>
                <a:extLst>
                  <a:ext uri="{0D108BD9-81ED-4DB2-BD59-A6C34878D82A}">
                    <a16:rowId xmlns:a16="http://schemas.microsoft.com/office/drawing/2014/main" val="1728261909"/>
                  </a:ext>
                </a:extLst>
              </a:tr>
              <a:tr h="214982">
                <a:tc>
                  <a:txBody>
                    <a:bodyPr/>
                    <a:lstStyle/>
                    <a:p>
                      <a:r>
                        <a:rPr lang="en-US" sz="1000" b="1">
                          <a:latin typeface="Calibri" panose="020F0502020204030204" pitchFamily="34" charset="0"/>
                          <a:cs typeface="Calibri" panose="020F0502020204030204" pitchFamily="34" charset="0"/>
                        </a:rPr>
                        <a:t>Seoul</a:t>
                      </a:r>
                    </a:p>
                  </a:txBody>
                  <a:tcPr marT="27432" marB="27432"/>
                </a:tc>
                <a:tc>
                  <a:txBody>
                    <a:bodyPr/>
                    <a:lstStyle/>
                    <a:p>
                      <a:r>
                        <a:rPr lang="en-US" sz="1000" b="1">
                          <a:latin typeface="Calibri" panose="020F0502020204030204" pitchFamily="34" charset="0"/>
                          <a:cs typeface="Calibri" panose="020F0502020204030204" pitchFamily="34" charset="0"/>
                        </a:rPr>
                        <a:t>Korea Central</a:t>
                      </a:r>
                    </a:p>
                  </a:txBody>
                  <a:tcPr marT="27432" marB="27432"/>
                </a:tc>
                <a:extLst>
                  <a:ext uri="{0D108BD9-81ED-4DB2-BD59-A6C34878D82A}">
                    <a16:rowId xmlns:a16="http://schemas.microsoft.com/office/drawing/2014/main" val="2143151624"/>
                  </a:ext>
                </a:extLst>
              </a:tr>
              <a:tr h="214982">
                <a:tc>
                  <a:txBody>
                    <a:bodyPr/>
                    <a:lstStyle/>
                    <a:p>
                      <a:r>
                        <a:rPr lang="en-US" sz="1000" b="1">
                          <a:latin typeface="Calibri" panose="020F0502020204030204" pitchFamily="34" charset="0"/>
                          <a:cs typeface="Calibri" panose="020F0502020204030204" pitchFamily="34" charset="0"/>
                        </a:rPr>
                        <a:t>Silicon Valley</a:t>
                      </a:r>
                    </a:p>
                  </a:txBody>
                  <a:tcPr marT="27432" marB="27432"/>
                </a:tc>
                <a:tc>
                  <a:txBody>
                    <a:bodyPr/>
                    <a:lstStyle/>
                    <a:p>
                      <a:r>
                        <a:rPr lang="en-US" sz="1000" b="1">
                          <a:latin typeface="Calibri" panose="020F0502020204030204" pitchFamily="34" charset="0"/>
                          <a:cs typeface="Calibri" panose="020F0502020204030204" pitchFamily="34" charset="0"/>
                        </a:rPr>
                        <a:t>West US</a:t>
                      </a:r>
                    </a:p>
                  </a:txBody>
                  <a:tcPr marT="27432" marB="27432"/>
                </a:tc>
                <a:extLst>
                  <a:ext uri="{0D108BD9-81ED-4DB2-BD59-A6C34878D82A}">
                    <a16:rowId xmlns:a16="http://schemas.microsoft.com/office/drawing/2014/main" val="77626172"/>
                  </a:ext>
                </a:extLst>
              </a:tr>
              <a:tr h="214982">
                <a:tc>
                  <a:txBody>
                    <a:bodyPr/>
                    <a:lstStyle/>
                    <a:p>
                      <a:r>
                        <a:rPr lang="en-US" sz="1000" b="1">
                          <a:latin typeface="Calibri" panose="020F0502020204030204" pitchFamily="34" charset="0"/>
                          <a:cs typeface="Calibri" panose="020F0502020204030204" pitchFamily="34" charset="0"/>
                        </a:rPr>
                        <a:t>Silicon Valley2</a:t>
                      </a:r>
                    </a:p>
                  </a:txBody>
                  <a:tcPr marT="27432" marB="27432"/>
                </a:tc>
                <a:tc>
                  <a:txBody>
                    <a:bodyPr/>
                    <a:lstStyle/>
                    <a:p>
                      <a:r>
                        <a:rPr lang="en-US" sz="1000" b="1">
                          <a:latin typeface="Calibri" panose="020F0502020204030204" pitchFamily="34" charset="0"/>
                          <a:cs typeface="Calibri" panose="020F0502020204030204" pitchFamily="34" charset="0"/>
                        </a:rPr>
                        <a:t>West US</a:t>
                      </a:r>
                    </a:p>
                  </a:txBody>
                  <a:tcPr marT="27432" marB="27432"/>
                </a:tc>
                <a:extLst>
                  <a:ext uri="{0D108BD9-81ED-4DB2-BD59-A6C34878D82A}">
                    <a16:rowId xmlns:a16="http://schemas.microsoft.com/office/drawing/2014/main" val="3674267000"/>
                  </a:ext>
                </a:extLst>
              </a:tr>
              <a:tr h="214982">
                <a:tc>
                  <a:txBody>
                    <a:bodyPr/>
                    <a:lstStyle/>
                    <a:p>
                      <a:r>
                        <a:rPr lang="en-US" sz="1000" b="1">
                          <a:latin typeface="Calibri" panose="020F0502020204030204" pitchFamily="34" charset="0"/>
                          <a:cs typeface="Calibri" panose="020F0502020204030204" pitchFamily="34" charset="0"/>
                        </a:rPr>
                        <a:t>Singapore</a:t>
                      </a:r>
                    </a:p>
                  </a:txBody>
                  <a:tcPr marT="27432" marB="27432"/>
                </a:tc>
                <a:tc>
                  <a:txBody>
                    <a:bodyPr/>
                    <a:lstStyle/>
                    <a:p>
                      <a:r>
                        <a:rPr lang="en-US" sz="1000" b="1">
                          <a:latin typeface="Calibri" panose="020F0502020204030204" pitchFamily="34" charset="0"/>
                          <a:cs typeface="Calibri" panose="020F0502020204030204" pitchFamily="34" charset="0"/>
                        </a:rPr>
                        <a:t>Southeast Asia</a:t>
                      </a:r>
                    </a:p>
                  </a:txBody>
                  <a:tcPr marT="27432" marB="27432"/>
                </a:tc>
                <a:extLst>
                  <a:ext uri="{0D108BD9-81ED-4DB2-BD59-A6C34878D82A}">
                    <a16:rowId xmlns:a16="http://schemas.microsoft.com/office/drawing/2014/main" val="4093037991"/>
                  </a:ext>
                </a:extLst>
              </a:tr>
              <a:tr h="214982">
                <a:tc>
                  <a:txBody>
                    <a:bodyPr/>
                    <a:lstStyle/>
                    <a:p>
                      <a:r>
                        <a:rPr lang="en-US" sz="1000" b="1">
                          <a:latin typeface="Calibri" panose="020F0502020204030204" pitchFamily="34" charset="0"/>
                          <a:cs typeface="Calibri" panose="020F0502020204030204" pitchFamily="34" charset="0"/>
                        </a:rPr>
                        <a:t>Singapore2</a:t>
                      </a:r>
                    </a:p>
                  </a:txBody>
                  <a:tcPr marT="27432" marB="27432"/>
                </a:tc>
                <a:tc>
                  <a:txBody>
                    <a:bodyPr/>
                    <a:lstStyle/>
                    <a:p>
                      <a:r>
                        <a:rPr lang="en-US" sz="1000" b="1">
                          <a:latin typeface="Calibri" panose="020F0502020204030204" pitchFamily="34" charset="0"/>
                          <a:cs typeface="Calibri" panose="020F0502020204030204" pitchFamily="34" charset="0"/>
                        </a:rPr>
                        <a:t>Southeast Asia</a:t>
                      </a:r>
                    </a:p>
                  </a:txBody>
                  <a:tcPr marT="27432" marB="27432"/>
                </a:tc>
                <a:extLst>
                  <a:ext uri="{0D108BD9-81ED-4DB2-BD59-A6C34878D82A}">
                    <a16:rowId xmlns:a16="http://schemas.microsoft.com/office/drawing/2014/main" val="4198591471"/>
                  </a:ext>
                </a:extLst>
              </a:tr>
              <a:tr h="214982">
                <a:tc>
                  <a:txBody>
                    <a:bodyPr/>
                    <a:lstStyle/>
                    <a:p>
                      <a:r>
                        <a:rPr lang="en-US" sz="1000" b="1">
                          <a:latin typeface="Calibri" panose="020F0502020204030204" pitchFamily="34" charset="0"/>
                          <a:cs typeface="Calibri" panose="020F0502020204030204" pitchFamily="34" charset="0"/>
                        </a:rPr>
                        <a:t>Sydney</a:t>
                      </a:r>
                    </a:p>
                  </a:txBody>
                  <a:tcPr marT="27432" marB="27432"/>
                </a:tc>
                <a:tc>
                  <a:txBody>
                    <a:bodyPr/>
                    <a:lstStyle/>
                    <a:p>
                      <a:r>
                        <a:rPr lang="en-US" sz="1000" b="1">
                          <a:latin typeface="Calibri" panose="020F0502020204030204" pitchFamily="34" charset="0"/>
                          <a:cs typeface="Calibri" panose="020F0502020204030204" pitchFamily="34" charset="0"/>
                        </a:rPr>
                        <a:t>Australia East</a:t>
                      </a:r>
                    </a:p>
                  </a:txBody>
                  <a:tcPr marT="27432" marB="27432"/>
                </a:tc>
                <a:extLst>
                  <a:ext uri="{0D108BD9-81ED-4DB2-BD59-A6C34878D82A}">
                    <a16:rowId xmlns:a16="http://schemas.microsoft.com/office/drawing/2014/main" val="2676760848"/>
                  </a:ext>
                </a:extLst>
              </a:tr>
              <a:tr h="214982">
                <a:tc>
                  <a:txBody>
                    <a:bodyPr/>
                    <a:lstStyle/>
                    <a:p>
                      <a:r>
                        <a:rPr lang="en-US" sz="1000" b="1">
                          <a:latin typeface="Calibri" panose="020F0502020204030204" pitchFamily="34" charset="0"/>
                          <a:cs typeface="Calibri" panose="020F0502020204030204" pitchFamily="34" charset="0"/>
                        </a:rPr>
                        <a:t>Sydney2</a:t>
                      </a:r>
                    </a:p>
                  </a:txBody>
                  <a:tcPr marT="27432" marB="27432"/>
                </a:tc>
                <a:tc>
                  <a:txBody>
                    <a:bodyPr/>
                    <a:lstStyle/>
                    <a:p>
                      <a:r>
                        <a:rPr lang="en-US" sz="1000" b="1">
                          <a:latin typeface="Calibri" panose="020F0502020204030204" pitchFamily="34" charset="0"/>
                          <a:cs typeface="Calibri" panose="020F0502020204030204" pitchFamily="34" charset="0"/>
                        </a:rPr>
                        <a:t>Australia East</a:t>
                      </a:r>
                    </a:p>
                  </a:txBody>
                  <a:tcPr marT="27432" marB="27432"/>
                </a:tc>
                <a:extLst>
                  <a:ext uri="{0D108BD9-81ED-4DB2-BD59-A6C34878D82A}">
                    <a16:rowId xmlns:a16="http://schemas.microsoft.com/office/drawing/2014/main" val="290936123"/>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Taipei</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59902441"/>
                  </a:ext>
                </a:extLst>
              </a:tr>
              <a:tr h="214982">
                <a:tc>
                  <a:txBody>
                    <a:bodyPr/>
                    <a:lstStyle/>
                    <a:p>
                      <a:r>
                        <a:rPr lang="en-US" sz="1000" b="1">
                          <a:latin typeface="Calibri" panose="020F0502020204030204" pitchFamily="34" charset="0"/>
                          <a:cs typeface="Calibri" panose="020F0502020204030204" pitchFamily="34" charset="0"/>
                        </a:rPr>
                        <a:t>Tokyo</a:t>
                      </a:r>
                    </a:p>
                  </a:txBody>
                  <a:tcPr marT="27432" marB="27432"/>
                </a:tc>
                <a:tc>
                  <a:txBody>
                    <a:bodyPr/>
                    <a:lstStyle/>
                    <a:p>
                      <a:r>
                        <a:rPr lang="en-US" sz="1000" b="1">
                          <a:latin typeface="Calibri" panose="020F0502020204030204" pitchFamily="34" charset="0"/>
                          <a:cs typeface="Calibri" panose="020F0502020204030204" pitchFamily="34" charset="0"/>
                        </a:rPr>
                        <a:t>Japan East</a:t>
                      </a:r>
                    </a:p>
                  </a:txBody>
                  <a:tcPr marT="27432" marB="27432"/>
                </a:tc>
                <a:extLst>
                  <a:ext uri="{0D108BD9-81ED-4DB2-BD59-A6C34878D82A}">
                    <a16:rowId xmlns:a16="http://schemas.microsoft.com/office/drawing/2014/main" val="3289482874"/>
                  </a:ext>
                </a:extLst>
              </a:tr>
              <a:tr h="227628">
                <a:tc>
                  <a:txBody>
                    <a:bodyPr/>
                    <a:lstStyle/>
                    <a:p>
                      <a:r>
                        <a:rPr lang="en-US" sz="1000" b="1">
                          <a:latin typeface="Calibri" panose="020F0502020204030204" pitchFamily="34" charset="0"/>
                          <a:cs typeface="Calibri" panose="020F0502020204030204" pitchFamily="34" charset="0"/>
                        </a:rPr>
                        <a:t>Tokyo2</a:t>
                      </a:r>
                    </a:p>
                  </a:txBody>
                  <a:tcPr marT="27432" marB="27432"/>
                </a:tc>
                <a:tc>
                  <a:txBody>
                    <a:bodyPr/>
                    <a:lstStyle/>
                    <a:p>
                      <a:r>
                        <a:rPr lang="en-US" sz="1000" b="1">
                          <a:latin typeface="Calibri" panose="020F0502020204030204" pitchFamily="34" charset="0"/>
                          <a:cs typeface="Calibri" panose="020F0502020204030204" pitchFamily="34" charset="0"/>
                        </a:rPr>
                        <a:t>Japan East</a:t>
                      </a:r>
                    </a:p>
                  </a:txBody>
                  <a:tcPr marT="27432" marB="27432"/>
                </a:tc>
                <a:extLst>
                  <a:ext uri="{0D108BD9-81ED-4DB2-BD59-A6C34878D82A}">
                    <a16:rowId xmlns:a16="http://schemas.microsoft.com/office/drawing/2014/main" val="408860526"/>
                  </a:ext>
                </a:extLst>
              </a:tr>
              <a:tr h="227628">
                <a:tc>
                  <a:txBody>
                    <a:bodyPr/>
                    <a:lstStyle/>
                    <a:p>
                      <a:r>
                        <a:rPr lang="en-US" sz="1000" b="1">
                          <a:latin typeface="Calibri" panose="020F0502020204030204" pitchFamily="34" charset="0"/>
                          <a:cs typeface="Calibri" panose="020F0502020204030204" pitchFamily="34" charset="0"/>
                        </a:rPr>
                        <a:t>Toronto</a:t>
                      </a:r>
                    </a:p>
                  </a:txBody>
                  <a:tcPr marT="27432" marB="27432"/>
                </a:tc>
                <a:tc>
                  <a:txBody>
                    <a:bodyPr/>
                    <a:lstStyle/>
                    <a:p>
                      <a:r>
                        <a:rPr lang="en-US" sz="1000" b="1">
                          <a:latin typeface="Calibri" panose="020F0502020204030204" pitchFamily="34" charset="0"/>
                          <a:cs typeface="Calibri" panose="020F0502020204030204" pitchFamily="34" charset="0"/>
                        </a:rPr>
                        <a:t>Canada Central</a:t>
                      </a:r>
                    </a:p>
                  </a:txBody>
                  <a:tcPr marT="27432" marB="27432"/>
                </a:tc>
                <a:extLst>
                  <a:ext uri="{0D108BD9-81ED-4DB2-BD59-A6C34878D82A}">
                    <a16:rowId xmlns:a16="http://schemas.microsoft.com/office/drawing/2014/main" val="439168623"/>
                  </a:ext>
                </a:extLst>
              </a:tr>
              <a:tr h="227628">
                <a:tc>
                  <a:txBody>
                    <a:bodyPr/>
                    <a:lstStyle/>
                    <a:p>
                      <a:r>
                        <a:rPr lang="en-US" sz="1000" b="1">
                          <a:latin typeface="Calibri" panose="020F0502020204030204" pitchFamily="34" charset="0"/>
                          <a:cs typeface="Calibri" panose="020F0502020204030204" pitchFamily="34" charset="0"/>
                        </a:rPr>
                        <a:t>Washington DC</a:t>
                      </a:r>
                    </a:p>
                  </a:txBody>
                  <a:tcPr marT="27432" marB="27432"/>
                </a:tc>
                <a:tc>
                  <a:txBody>
                    <a:bodyPr/>
                    <a:lstStyle/>
                    <a:p>
                      <a:r>
                        <a:rPr lang="en-US" sz="1000" b="1">
                          <a:latin typeface="Calibri" panose="020F0502020204030204" pitchFamily="34" charset="0"/>
                          <a:cs typeface="Calibri" panose="020F0502020204030204" pitchFamily="34" charset="0"/>
                        </a:rPr>
                        <a:t>East US, East US 2</a:t>
                      </a:r>
                    </a:p>
                  </a:txBody>
                  <a:tcPr marT="27432" marB="27432"/>
                </a:tc>
                <a:extLst>
                  <a:ext uri="{0D108BD9-81ED-4DB2-BD59-A6C34878D82A}">
                    <a16:rowId xmlns:a16="http://schemas.microsoft.com/office/drawing/2014/main" val="2538206149"/>
                  </a:ext>
                </a:extLst>
              </a:tr>
              <a:tr h="227628">
                <a:tc>
                  <a:txBody>
                    <a:bodyPr/>
                    <a:lstStyle/>
                    <a:p>
                      <a:r>
                        <a:rPr lang="en-US" sz="1000" b="1">
                          <a:latin typeface="Calibri" panose="020F0502020204030204" pitchFamily="34" charset="0"/>
                          <a:cs typeface="Calibri" panose="020F0502020204030204" pitchFamily="34" charset="0"/>
                        </a:rPr>
                        <a:t>Washington DC2</a:t>
                      </a:r>
                    </a:p>
                  </a:txBody>
                  <a:tcPr marT="27432" marB="27432"/>
                </a:tc>
                <a:tc>
                  <a:txBody>
                    <a:bodyPr/>
                    <a:lstStyle/>
                    <a:p>
                      <a:r>
                        <a:rPr lang="en-US" sz="1000" b="1">
                          <a:latin typeface="Calibri" panose="020F0502020204030204" pitchFamily="34" charset="0"/>
                          <a:cs typeface="Calibri" panose="020F0502020204030204" pitchFamily="34" charset="0"/>
                        </a:rPr>
                        <a:t>East US, East US 2</a:t>
                      </a:r>
                    </a:p>
                  </a:txBody>
                  <a:tcPr marT="27432" marB="27432"/>
                </a:tc>
                <a:extLst>
                  <a:ext uri="{0D108BD9-81ED-4DB2-BD59-A6C34878D82A}">
                    <a16:rowId xmlns:a16="http://schemas.microsoft.com/office/drawing/2014/main" val="2905821846"/>
                  </a:ext>
                </a:extLst>
              </a:tr>
              <a:tr h="227628">
                <a:tc>
                  <a:txBody>
                    <a:bodyPr/>
                    <a:lstStyle/>
                    <a:p>
                      <a:r>
                        <a:rPr lang="en-US" sz="1000" b="1">
                          <a:solidFill>
                            <a:srgbClr val="FF0000"/>
                          </a:solidFill>
                          <a:latin typeface="Calibri" panose="020F0502020204030204" pitchFamily="34" charset="0"/>
                          <a:cs typeface="Calibri" panose="020F0502020204030204" pitchFamily="34" charset="0"/>
                        </a:rPr>
                        <a:t>Zurich*</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616102500"/>
                  </a:ext>
                </a:extLst>
              </a:tr>
              <a:tr h="227628">
                <a:tc>
                  <a:txBody>
                    <a:bodyPr/>
                    <a:lstStyle/>
                    <a:p>
                      <a:endParaRPr lang="en-US" sz="1000"/>
                    </a:p>
                  </a:txBody>
                  <a:tcPr marT="27432" marB="27432"/>
                </a:tc>
                <a:tc>
                  <a:txBody>
                    <a:bodyPr/>
                    <a:lstStyle/>
                    <a:p>
                      <a:endParaRPr lang="en-US" sz="1000"/>
                    </a:p>
                  </a:txBody>
                  <a:tcPr marT="27432" marB="27432"/>
                </a:tc>
                <a:extLst>
                  <a:ext uri="{0D108BD9-81ED-4DB2-BD59-A6C34878D82A}">
                    <a16:rowId xmlns:a16="http://schemas.microsoft.com/office/drawing/2014/main" val="3581311382"/>
                  </a:ext>
                </a:extLst>
              </a:tr>
            </a:tbl>
          </a:graphicData>
        </a:graphic>
      </p:graphicFrame>
      <p:pic>
        <p:nvPicPr>
          <p:cNvPr id="11" name="Picture 10">
            <a:extLst>
              <a:ext uri="{FF2B5EF4-FFF2-40B4-BE49-F238E27FC236}">
                <a16:creationId xmlns:a16="http://schemas.microsoft.com/office/drawing/2014/main" id="{21588054-A483-4783-B814-3D0887BCE99C}"/>
              </a:ext>
            </a:extLst>
          </p:cNvPr>
          <p:cNvPicPr>
            <a:picLocks noChangeAspect="1"/>
          </p:cNvPicPr>
          <p:nvPr/>
        </p:nvPicPr>
        <p:blipFill>
          <a:blip r:embed="rId3"/>
          <a:stretch>
            <a:fillRect/>
          </a:stretch>
        </p:blipFill>
        <p:spPr>
          <a:xfrm>
            <a:off x="10859631" y="6417873"/>
            <a:ext cx="1332369" cy="440127"/>
          </a:xfrm>
          <a:prstGeom prst="rect">
            <a:avLst/>
          </a:prstGeom>
        </p:spPr>
      </p:pic>
      <p:sp>
        <p:nvSpPr>
          <p:cNvPr id="2" name="TextBox 1">
            <a:extLst>
              <a:ext uri="{FF2B5EF4-FFF2-40B4-BE49-F238E27FC236}">
                <a16:creationId xmlns:a16="http://schemas.microsoft.com/office/drawing/2014/main" id="{D47FAF83-977F-498A-8D0B-DC5AA282A810}"/>
              </a:ext>
            </a:extLst>
          </p:cNvPr>
          <p:cNvSpPr txBox="1"/>
          <p:nvPr/>
        </p:nvSpPr>
        <p:spPr>
          <a:xfrm>
            <a:off x="7195884" y="6481395"/>
            <a:ext cx="3522439" cy="4201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0000"/>
                </a:solidFill>
                <a:effectLst/>
                <a:uLnTx/>
                <a:uFillTx/>
                <a:latin typeface="Segoe UI Semilight"/>
                <a:ea typeface="+mn-ea"/>
                <a:cs typeface="+mn-cs"/>
              </a:rPr>
              <a:t>* Local will be available when new Azure regions nearby are live</a:t>
            </a:r>
          </a:p>
        </p:txBody>
      </p:sp>
      <p:sp>
        <p:nvSpPr>
          <p:cNvPr id="14" name="Title 1">
            <a:extLst>
              <a:ext uri="{FF2B5EF4-FFF2-40B4-BE49-F238E27FC236}">
                <a16:creationId xmlns:a16="http://schemas.microsoft.com/office/drawing/2014/main" id="{C85AA8F4-81B9-45BF-8C50-51272EC4766A}"/>
              </a:ext>
            </a:extLst>
          </p:cNvPr>
          <p:cNvSpPr txBox="1">
            <a:spLocks/>
          </p:cNvSpPr>
          <p:nvPr/>
        </p:nvSpPr>
        <p:spPr>
          <a:xfrm>
            <a:off x="1071538" y="172255"/>
            <a:ext cx="742591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ExpressRoute Local</a:t>
            </a:r>
          </a:p>
        </p:txBody>
      </p:sp>
      <p:pic>
        <p:nvPicPr>
          <p:cNvPr id="15" name="Picture 14">
            <a:extLst>
              <a:ext uri="{FF2B5EF4-FFF2-40B4-BE49-F238E27FC236}">
                <a16:creationId xmlns:a16="http://schemas.microsoft.com/office/drawing/2014/main" id="{855DC8B5-3E3D-47E9-BE7E-D3EB5CBE29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1959046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307777"/>
          </a:xfrm>
        </p:spPr>
        <p:txBody>
          <a:bodyPr/>
          <a:lstStyle/>
          <a:p>
            <a:r>
              <a:rPr lang="en-US" dirty="0"/>
              <a:t>Jon Ormond, Jared Ross, Daniel Gicklhorn, and Amit Srivastava </a:t>
            </a:r>
          </a:p>
        </p:txBody>
      </p:sp>
      <p:sp>
        <p:nvSpPr>
          <p:cNvPr id="6" name="Text Placeholder 5">
            <a:extLst>
              <a:ext uri="{FF2B5EF4-FFF2-40B4-BE49-F238E27FC236}">
                <a16:creationId xmlns:a16="http://schemas.microsoft.com/office/drawing/2014/main" id="{93049F9C-243B-4EF3-9188-C214B7BB2EFF}"/>
              </a:ext>
            </a:extLst>
          </p:cNvPr>
          <p:cNvSpPr>
            <a:spLocks noGrp="1"/>
          </p:cNvSpPr>
          <p:nvPr>
            <p:ph type="body" sz="quarter" idx="13"/>
          </p:nvPr>
        </p:nvSpPr>
        <p:spPr>
          <a:xfrm>
            <a:off x="8408988" y="589607"/>
            <a:ext cx="3200400" cy="307777"/>
          </a:xfrm>
        </p:spPr>
        <p:txBody>
          <a:bodyPr/>
          <a:lstStyle/>
          <a:p>
            <a:r>
              <a:rPr lang="en-US" dirty="0"/>
              <a:t>AI-CI-TS336</a:t>
            </a:r>
          </a:p>
        </p:txBody>
      </p:sp>
      <p:sp>
        <p:nvSpPr>
          <p:cNvPr id="4" name="Title 3"/>
          <p:cNvSpPr>
            <a:spLocks noGrp="1"/>
          </p:cNvSpPr>
          <p:nvPr>
            <p:ph type="title"/>
          </p:nvPr>
        </p:nvSpPr>
        <p:spPr/>
        <p:txBody>
          <a:bodyPr/>
          <a:lstStyle/>
          <a:p>
            <a:r>
              <a:rPr lang="en-US" dirty="0"/>
              <a:t>Azure Networking Pre-day</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B497E5-384E-F343-88D7-2F63F96F3141}"/>
              </a:ext>
            </a:extLst>
          </p:cNvPr>
          <p:cNvSpPr/>
          <p:nvPr/>
        </p:nvSpPr>
        <p:spPr bwMode="auto">
          <a:xfrm>
            <a:off x="6207188" y="0"/>
            <a:ext cx="598481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65417D09-7875-4313-B207-E072E2EF4370}"/>
              </a:ext>
            </a:extLst>
          </p:cNvPr>
          <p:cNvSpPr>
            <a:spLocks noGrp="1"/>
          </p:cNvSpPr>
          <p:nvPr>
            <p:ph type="body" sz="quarter" idx="10"/>
          </p:nvPr>
        </p:nvSpPr>
        <p:spPr>
          <a:xfrm>
            <a:off x="376181" y="1530586"/>
            <a:ext cx="5608633" cy="4825937"/>
          </a:xfrm>
        </p:spPr>
        <p:txBody>
          <a:bodyPr>
            <a:normAutofit/>
          </a:bodyPr>
          <a:lstStyle/>
          <a:p>
            <a:pPr>
              <a:buFont typeface="Wingdings" pitchFamily="2" charset="2"/>
              <a:buChar char="§"/>
            </a:pPr>
            <a:r>
              <a:rPr lang="en-US" sz="2400"/>
              <a:t>ExpressRoute enables you to connect your datacenter to Azure</a:t>
            </a:r>
          </a:p>
          <a:p>
            <a:pPr>
              <a:buFont typeface="Wingdings" pitchFamily="2" charset="2"/>
              <a:buChar char="§"/>
            </a:pPr>
            <a:endParaRPr lang="en-US" sz="2400"/>
          </a:p>
          <a:p>
            <a:pPr>
              <a:buFont typeface="Wingdings" pitchFamily="2" charset="2"/>
              <a:buChar char="§"/>
            </a:pPr>
            <a:r>
              <a:rPr lang="en-US" sz="2400"/>
              <a:t>ExpressRoute Global Reach </a:t>
            </a:r>
            <a:r>
              <a:rPr lang="en-US" sz="2400">
                <a:solidFill>
                  <a:schemeClr val="tx1"/>
                </a:solidFill>
              </a:rPr>
              <a:t>enables enterprises to connect their sites</a:t>
            </a:r>
          </a:p>
          <a:p>
            <a:pPr lvl="1">
              <a:buFont typeface="Arial" panose="020B0604020202020204" pitchFamily="34" charset="0"/>
              <a:buChar char="•"/>
            </a:pPr>
            <a:r>
              <a:rPr lang="en-US" sz="1800"/>
              <a:t>On-demand connectivity using existing ExpressRoute circuits</a:t>
            </a:r>
          </a:p>
          <a:p>
            <a:pPr lvl="1">
              <a:buFont typeface="Arial" panose="020B0604020202020204" pitchFamily="34" charset="0"/>
              <a:buChar char="•"/>
            </a:pPr>
            <a:r>
              <a:rPr lang="en-US" sz="1800"/>
              <a:t>Traffic stays on Microsoft’s global network</a:t>
            </a:r>
          </a:p>
          <a:p>
            <a:pPr lvl="1">
              <a:buFont typeface="Arial" panose="020B0604020202020204" pitchFamily="34" charset="0"/>
              <a:buChar char="•"/>
            </a:pPr>
            <a:endParaRPr lang="en-US" sz="1800"/>
          </a:p>
          <a:p>
            <a:pPr marL="342900" lvl="1" indent="-342900">
              <a:buFont typeface="Wingdings" pitchFamily="2" charset="2"/>
              <a:buChar char="§"/>
            </a:pPr>
            <a:r>
              <a:rPr lang="en-US" sz="2400">
                <a:latin typeface="Segoe UI Semilight" panose="020B0402040204020203" pitchFamily="34" charset="0"/>
                <a:cs typeface="Segoe UI Semilight" panose="020B0402040204020203" pitchFamily="34" charset="0"/>
              </a:rPr>
              <a:t>Complements service provider’s WAN solution</a:t>
            </a:r>
          </a:p>
        </p:txBody>
      </p:sp>
      <p:sp>
        <p:nvSpPr>
          <p:cNvPr id="9" name="Rectangle 8">
            <a:extLst>
              <a:ext uri="{FF2B5EF4-FFF2-40B4-BE49-F238E27FC236}">
                <a16:creationId xmlns:a16="http://schemas.microsoft.com/office/drawing/2014/main" id="{C76C6D8A-4624-4679-8236-4CCAF64B24F5}"/>
              </a:ext>
            </a:extLst>
          </p:cNvPr>
          <p:cNvSpPr/>
          <p:nvPr/>
        </p:nvSpPr>
        <p:spPr bwMode="auto">
          <a:xfrm>
            <a:off x="6917289" y="1134388"/>
            <a:ext cx="1287595" cy="95251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F86B32B6-3422-4427-86C5-95DA3742F9E6}"/>
              </a:ext>
            </a:extLst>
          </p:cNvPr>
          <p:cNvSpPr txBox="1"/>
          <p:nvPr/>
        </p:nvSpPr>
        <p:spPr>
          <a:xfrm>
            <a:off x="7710581" y="2079606"/>
            <a:ext cx="559769" cy="246221"/>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a:ea typeface="+mn-ea"/>
                <a:cs typeface="+mn-cs"/>
              </a:rPr>
              <a:t>VNET 1</a:t>
            </a:r>
          </a:p>
        </p:txBody>
      </p:sp>
      <p:sp>
        <p:nvSpPr>
          <p:cNvPr id="12" name="Rectangle 11">
            <a:extLst>
              <a:ext uri="{FF2B5EF4-FFF2-40B4-BE49-F238E27FC236}">
                <a16:creationId xmlns:a16="http://schemas.microsoft.com/office/drawing/2014/main" id="{0006FCF6-085E-4E60-86D2-9F59EA778EEC}"/>
              </a:ext>
            </a:extLst>
          </p:cNvPr>
          <p:cNvSpPr/>
          <p:nvPr/>
        </p:nvSpPr>
        <p:spPr>
          <a:xfrm>
            <a:off x="6719961" y="805002"/>
            <a:ext cx="1658350" cy="1594591"/>
          </a:xfrm>
          <a:prstGeom prst="rect">
            <a:avLst/>
          </a:prstGeom>
          <a:noFill/>
          <a:ln w="9525">
            <a:solidFill>
              <a:srgbClr val="0078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9EAA9931-EA24-4542-90DC-63C8B85B8D4F}"/>
              </a:ext>
            </a:extLst>
          </p:cNvPr>
          <p:cNvSpPr txBox="1"/>
          <p:nvPr/>
        </p:nvSpPr>
        <p:spPr>
          <a:xfrm>
            <a:off x="6729318" y="805002"/>
            <a:ext cx="809773"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a:ea typeface="+mn-ea"/>
                <a:cs typeface="+mn-cs"/>
              </a:rPr>
              <a:t>US West</a:t>
            </a:r>
          </a:p>
        </p:txBody>
      </p:sp>
      <p:cxnSp>
        <p:nvCxnSpPr>
          <p:cNvPr id="14" name="Straight Connector 13">
            <a:extLst>
              <a:ext uri="{FF2B5EF4-FFF2-40B4-BE49-F238E27FC236}">
                <a16:creationId xmlns:a16="http://schemas.microsoft.com/office/drawing/2014/main" id="{807C3B0C-A608-418A-8652-76FB0B904DBD}"/>
              </a:ext>
            </a:extLst>
          </p:cNvPr>
          <p:cNvCxnSpPr>
            <a:cxnSpLocks/>
            <a:endCxn id="15" idx="0"/>
          </p:cNvCxnSpPr>
          <p:nvPr/>
        </p:nvCxnSpPr>
        <p:spPr>
          <a:xfrm>
            <a:off x="7557685" y="2303558"/>
            <a:ext cx="21557" cy="2010637"/>
          </a:xfrm>
          <a:prstGeom prst="line">
            <a:avLst/>
          </a:prstGeom>
          <a:ln w="635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367637E-A6B8-45F9-B1A2-D564BDCFADB6}"/>
              </a:ext>
            </a:extLst>
          </p:cNvPr>
          <p:cNvSpPr/>
          <p:nvPr/>
        </p:nvSpPr>
        <p:spPr>
          <a:xfrm>
            <a:off x="6754745" y="4314195"/>
            <a:ext cx="1648993" cy="1154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5">
            <a:extLst>
              <a:ext uri="{FF2B5EF4-FFF2-40B4-BE49-F238E27FC236}">
                <a16:creationId xmlns:a16="http://schemas.microsoft.com/office/drawing/2014/main" id="{00115D51-FD97-419B-9E61-2781A2D35552}"/>
              </a:ext>
            </a:extLst>
          </p:cNvPr>
          <p:cNvSpPr>
            <a:spLocks noEditPoints="1"/>
          </p:cNvSpPr>
          <p:nvPr/>
        </p:nvSpPr>
        <p:spPr bwMode="black">
          <a:xfrm>
            <a:off x="7317397" y="5046122"/>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9896D54C-3C69-4C4C-B518-532A4DC40269}"/>
              </a:ext>
            </a:extLst>
          </p:cNvPr>
          <p:cNvSpPr txBox="1"/>
          <p:nvPr/>
        </p:nvSpPr>
        <p:spPr>
          <a:xfrm>
            <a:off x="6851724" y="5777581"/>
            <a:ext cx="1447576"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San Francisco</a:t>
            </a:r>
          </a:p>
        </p:txBody>
      </p:sp>
      <p:sp>
        <p:nvSpPr>
          <p:cNvPr id="18" name="Rectangle 17">
            <a:extLst>
              <a:ext uri="{FF2B5EF4-FFF2-40B4-BE49-F238E27FC236}">
                <a16:creationId xmlns:a16="http://schemas.microsoft.com/office/drawing/2014/main" id="{CE5B132A-9563-421E-961A-1865B770CA5A}"/>
              </a:ext>
            </a:extLst>
          </p:cNvPr>
          <p:cNvSpPr/>
          <p:nvPr/>
        </p:nvSpPr>
        <p:spPr bwMode="auto">
          <a:xfrm>
            <a:off x="9984339" y="1134388"/>
            <a:ext cx="1287595" cy="95251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540B3BBC-3522-4A4D-9C6D-A6268D68CF2D}"/>
              </a:ext>
            </a:extLst>
          </p:cNvPr>
          <p:cNvSpPr txBox="1"/>
          <p:nvPr/>
        </p:nvSpPr>
        <p:spPr>
          <a:xfrm>
            <a:off x="10777631" y="2079606"/>
            <a:ext cx="559769" cy="246221"/>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a:ea typeface="+mn-ea"/>
                <a:cs typeface="+mn-cs"/>
              </a:rPr>
              <a:t>VNET 2</a:t>
            </a:r>
          </a:p>
        </p:txBody>
      </p:sp>
      <p:sp>
        <p:nvSpPr>
          <p:cNvPr id="21" name="Rectangle 20">
            <a:extLst>
              <a:ext uri="{FF2B5EF4-FFF2-40B4-BE49-F238E27FC236}">
                <a16:creationId xmlns:a16="http://schemas.microsoft.com/office/drawing/2014/main" id="{4C099BE6-3FF8-4AB8-A169-6F24CD499EEE}"/>
              </a:ext>
            </a:extLst>
          </p:cNvPr>
          <p:cNvSpPr/>
          <p:nvPr/>
        </p:nvSpPr>
        <p:spPr>
          <a:xfrm>
            <a:off x="9787011" y="805002"/>
            <a:ext cx="1658350" cy="1594591"/>
          </a:xfrm>
          <a:prstGeom prst="rect">
            <a:avLst/>
          </a:prstGeom>
          <a:noFill/>
          <a:ln w="9525">
            <a:solidFill>
              <a:srgbClr val="0078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A345A7F9-5883-4C8B-A748-0E0F297805A0}"/>
              </a:ext>
            </a:extLst>
          </p:cNvPr>
          <p:cNvSpPr txBox="1"/>
          <p:nvPr/>
        </p:nvSpPr>
        <p:spPr>
          <a:xfrm>
            <a:off x="9796368" y="805002"/>
            <a:ext cx="881973"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a:ea typeface="+mn-ea"/>
                <a:cs typeface="+mn-cs"/>
              </a:rPr>
              <a:t>UK South</a:t>
            </a:r>
          </a:p>
        </p:txBody>
      </p:sp>
      <p:cxnSp>
        <p:nvCxnSpPr>
          <p:cNvPr id="23" name="Straight Connector 22">
            <a:extLst>
              <a:ext uri="{FF2B5EF4-FFF2-40B4-BE49-F238E27FC236}">
                <a16:creationId xmlns:a16="http://schemas.microsoft.com/office/drawing/2014/main" id="{9FC27083-94E4-48B8-B39E-1EB78694C456}"/>
              </a:ext>
            </a:extLst>
          </p:cNvPr>
          <p:cNvCxnSpPr>
            <a:cxnSpLocks/>
            <a:endCxn id="24" idx="0"/>
          </p:cNvCxnSpPr>
          <p:nvPr/>
        </p:nvCxnSpPr>
        <p:spPr>
          <a:xfrm>
            <a:off x="10624735" y="2303558"/>
            <a:ext cx="14984" cy="2010637"/>
          </a:xfrm>
          <a:prstGeom prst="line">
            <a:avLst/>
          </a:prstGeom>
          <a:ln w="635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0EDA829-D9C3-4402-9EC3-B36361C1D3F8}"/>
              </a:ext>
            </a:extLst>
          </p:cNvPr>
          <p:cNvSpPr/>
          <p:nvPr/>
        </p:nvSpPr>
        <p:spPr>
          <a:xfrm>
            <a:off x="9815222" y="4314195"/>
            <a:ext cx="1648993" cy="1154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3AEB25A-CC58-4C3E-A03F-CB3303A77DBB}"/>
              </a:ext>
            </a:extLst>
          </p:cNvPr>
          <p:cNvSpPr>
            <a:spLocks noEditPoints="1"/>
          </p:cNvSpPr>
          <p:nvPr/>
        </p:nvSpPr>
        <p:spPr bwMode="black">
          <a:xfrm>
            <a:off x="10393362" y="5046121"/>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89EA0785-8C94-4BB3-90A0-8C2B3C769645}"/>
              </a:ext>
            </a:extLst>
          </p:cNvPr>
          <p:cNvSpPr txBox="1"/>
          <p:nvPr/>
        </p:nvSpPr>
        <p:spPr>
          <a:xfrm>
            <a:off x="10163616" y="5782967"/>
            <a:ext cx="946093"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London</a:t>
            </a:r>
          </a:p>
        </p:txBody>
      </p:sp>
      <p:pic>
        <p:nvPicPr>
          <p:cNvPr id="27" name="Picture 26">
            <a:extLst>
              <a:ext uri="{FF2B5EF4-FFF2-40B4-BE49-F238E27FC236}">
                <a16:creationId xmlns:a16="http://schemas.microsoft.com/office/drawing/2014/main" id="{BB0BACD3-88FD-4AF5-B4F7-766E40EC76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3642" y="3220326"/>
            <a:ext cx="450747" cy="450747"/>
          </a:xfrm>
          <a:prstGeom prst="rect">
            <a:avLst/>
          </a:prstGeom>
        </p:spPr>
      </p:pic>
      <p:pic>
        <p:nvPicPr>
          <p:cNvPr id="28" name="Picture 27">
            <a:extLst>
              <a:ext uri="{FF2B5EF4-FFF2-40B4-BE49-F238E27FC236}">
                <a16:creationId xmlns:a16="http://schemas.microsoft.com/office/drawing/2014/main" id="{1A3954EB-2507-4903-A8BE-0E11B0FE42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2312" y="3131520"/>
            <a:ext cx="450747" cy="450747"/>
          </a:xfrm>
          <a:prstGeom prst="rect">
            <a:avLst/>
          </a:prstGeom>
        </p:spPr>
      </p:pic>
      <p:cxnSp>
        <p:nvCxnSpPr>
          <p:cNvPr id="29" name="Straight Connector 28">
            <a:extLst>
              <a:ext uri="{FF2B5EF4-FFF2-40B4-BE49-F238E27FC236}">
                <a16:creationId xmlns:a16="http://schemas.microsoft.com/office/drawing/2014/main" id="{93629CB6-6B0F-4360-8CC1-5446C4D87AA6}"/>
              </a:ext>
            </a:extLst>
          </p:cNvPr>
          <p:cNvCxnSpPr>
            <a:cxnSpLocks/>
            <a:endCxn id="27" idx="0"/>
          </p:cNvCxnSpPr>
          <p:nvPr/>
        </p:nvCxnSpPr>
        <p:spPr>
          <a:xfrm flipH="1">
            <a:off x="7539016" y="2392364"/>
            <a:ext cx="3054099" cy="827962"/>
          </a:xfrm>
          <a:prstGeom prst="line">
            <a:avLst/>
          </a:prstGeom>
          <a:ln w="635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412DA1-A496-4FF4-93A8-A58B66CB5D46}"/>
              </a:ext>
            </a:extLst>
          </p:cNvPr>
          <p:cNvCxnSpPr>
            <a:cxnSpLocks/>
            <a:stCxn id="28" idx="0"/>
          </p:cNvCxnSpPr>
          <p:nvPr/>
        </p:nvCxnSpPr>
        <p:spPr>
          <a:xfrm flipH="1" flipV="1">
            <a:off x="7557685" y="2303558"/>
            <a:ext cx="3080001" cy="827962"/>
          </a:xfrm>
          <a:prstGeom prst="line">
            <a:avLst/>
          </a:prstGeom>
          <a:ln w="635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D82EC6A-D719-41A4-9B0D-675A0EB00F1F}"/>
              </a:ext>
            </a:extLst>
          </p:cNvPr>
          <p:cNvSpPr txBox="1"/>
          <p:nvPr/>
        </p:nvSpPr>
        <p:spPr>
          <a:xfrm>
            <a:off x="7907720" y="3337977"/>
            <a:ext cx="101849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a:ea typeface="+mn-ea"/>
                <a:cs typeface="+mn-cs"/>
              </a:rPr>
              <a:t>Silicon Valley</a:t>
            </a:r>
          </a:p>
        </p:txBody>
      </p:sp>
      <p:sp>
        <p:nvSpPr>
          <p:cNvPr id="32" name="TextBox 31">
            <a:extLst>
              <a:ext uri="{FF2B5EF4-FFF2-40B4-BE49-F238E27FC236}">
                <a16:creationId xmlns:a16="http://schemas.microsoft.com/office/drawing/2014/main" id="{4EB1258B-9B76-4927-AF5D-61794AF8ADD9}"/>
              </a:ext>
            </a:extLst>
          </p:cNvPr>
          <p:cNvSpPr txBox="1"/>
          <p:nvPr/>
        </p:nvSpPr>
        <p:spPr>
          <a:xfrm>
            <a:off x="10945060" y="3264561"/>
            <a:ext cx="106025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a:ea typeface="+mn-ea"/>
                <a:cs typeface="+mn-cs"/>
              </a:rPr>
              <a:t>London</a:t>
            </a:r>
          </a:p>
        </p:txBody>
      </p:sp>
      <p:sp>
        <p:nvSpPr>
          <p:cNvPr id="33" name="TextBox 32">
            <a:extLst>
              <a:ext uri="{FF2B5EF4-FFF2-40B4-BE49-F238E27FC236}">
                <a16:creationId xmlns:a16="http://schemas.microsoft.com/office/drawing/2014/main" id="{AFDDFD12-E20C-44F5-A2EE-F6A433BBC596}"/>
              </a:ext>
            </a:extLst>
          </p:cNvPr>
          <p:cNvSpPr txBox="1"/>
          <p:nvPr/>
        </p:nvSpPr>
        <p:spPr>
          <a:xfrm>
            <a:off x="7079991" y="4617276"/>
            <a:ext cx="1027845"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10.0.1.0/24</a:t>
            </a:r>
          </a:p>
        </p:txBody>
      </p:sp>
      <p:sp>
        <p:nvSpPr>
          <p:cNvPr id="34" name="TextBox 33">
            <a:extLst>
              <a:ext uri="{FF2B5EF4-FFF2-40B4-BE49-F238E27FC236}">
                <a16:creationId xmlns:a16="http://schemas.microsoft.com/office/drawing/2014/main" id="{A2E38216-E7D5-4564-8698-96C3112CA8F9}"/>
              </a:ext>
            </a:extLst>
          </p:cNvPr>
          <p:cNvSpPr txBox="1"/>
          <p:nvPr/>
        </p:nvSpPr>
        <p:spPr>
          <a:xfrm>
            <a:off x="10125795" y="4617276"/>
            <a:ext cx="1027845"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10.0.2.0/24</a:t>
            </a:r>
          </a:p>
        </p:txBody>
      </p:sp>
      <p:sp>
        <p:nvSpPr>
          <p:cNvPr id="35" name="TextBox 34">
            <a:extLst>
              <a:ext uri="{FF2B5EF4-FFF2-40B4-BE49-F238E27FC236}">
                <a16:creationId xmlns:a16="http://schemas.microsoft.com/office/drawing/2014/main" id="{FBBA166C-75CA-454F-942F-207989AE6614}"/>
              </a:ext>
            </a:extLst>
          </p:cNvPr>
          <p:cNvSpPr txBox="1"/>
          <p:nvPr/>
        </p:nvSpPr>
        <p:spPr>
          <a:xfrm>
            <a:off x="7054540" y="1373920"/>
            <a:ext cx="1027845"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10.0.3.0/24</a:t>
            </a:r>
          </a:p>
        </p:txBody>
      </p:sp>
      <p:sp>
        <p:nvSpPr>
          <p:cNvPr id="36" name="TextBox 35">
            <a:extLst>
              <a:ext uri="{FF2B5EF4-FFF2-40B4-BE49-F238E27FC236}">
                <a16:creationId xmlns:a16="http://schemas.microsoft.com/office/drawing/2014/main" id="{56882012-84D3-493C-B2B4-3014B1714275}"/>
              </a:ext>
            </a:extLst>
          </p:cNvPr>
          <p:cNvSpPr txBox="1"/>
          <p:nvPr/>
        </p:nvSpPr>
        <p:spPr>
          <a:xfrm>
            <a:off x="10116295" y="1374007"/>
            <a:ext cx="1027845"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10.0.4.0/24</a:t>
            </a:r>
          </a:p>
        </p:txBody>
      </p:sp>
      <p:pic>
        <p:nvPicPr>
          <p:cNvPr id="37" name="Picture 36">
            <a:extLst>
              <a:ext uri="{FF2B5EF4-FFF2-40B4-BE49-F238E27FC236}">
                <a16:creationId xmlns:a16="http://schemas.microsoft.com/office/drawing/2014/main" id="{8681F9D1-5412-45E0-9D29-5157188D8A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318753" y="2009048"/>
            <a:ext cx="457688" cy="343266"/>
          </a:xfrm>
          <a:prstGeom prst="rect">
            <a:avLst/>
          </a:prstGeom>
        </p:spPr>
      </p:pic>
      <p:pic>
        <p:nvPicPr>
          <p:cNvPr id="38" name="Picture 37">
            <a:extLst>
              <a:ext uri="{FF2B5EF4-FFF2-40B4-BE49-F238E27FC236}">
                <a16:creationId xmlns:a16="http://schemas.microsoft.com/office/drawing/2014/main" id="{24F1CC13-7241-4A22-B3F6-D2BEF33EC2E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395174" y="1994659"/>
            <a:ext cx="457688" cy="343266"/>
          </a:xfrm>
          <a:prstGeom prst="rect">
            <a:avLst/>
          </a:prstGeom>
        </p:spPr>
      </p:pic>
      <p:grpSp>
        <p:nvGrpSpPr>
          <p:cNvPr id="5" name="Group 4">
            <a:extLst>
              <a:ext uri="{FF2B5EF4-FFF2-40B4-BE49-F238E27FC236}">
                <a16:creationId xmlns:a16="http://schemas.microsoft.com/office/drawing/2014/main" id="{8CE9EB10-A9F9-4DE9-940A-EE9276E9972B}"/>
              </a:ext>
            </a:extLst>
          </p:cNvPr>
          <p:cNvGrpSpPr/>
          <p:nvPr/>
        </p:nvGrpSpPr>
        <p:grpSpPr>
          <a:xfrm>
            <a:off x="7373744" y="2654287"/>
            <a:ext cx="3242673" cy="1659908"/>
            <a:chOff x="7132720" y="3117837"/>
            <a:chExt cx="3242673" cy="1659908"/>
          </a:xfrm>
        </p:grpSpPr>
        <p:cxnSp>
          <p:nvCxnSpPr>
            <p:cNvPr id="39" name="Straight Connector 38">
              <a:extLst>
                <a:ext uri="{FF2B5EF4-FFF2-40B4-BE49-F238E27FC236}">
                  <a16:creationId xmlns:a16="http://schemas.microsoft.com/office/drawing/2014/main" id="{0ADA48E2-B2B1-4317-9988-7A793F1170C6}"/>
                </a:ext>
              </a:extLst>
            </p:cNvPr>
            <p:cNvCxnSpPr>
              <a:cxnSpLocks/>
            </p:cNvCxnSpPr>
            <p:nvPr/>
          </p:nvCxnSpPr>
          <p:spPr>
            <a:xfrm flipH="1">
              <a:off x="7306310" y="3595070"/>
              <a:ext cx="3067050" cy="0"/>
            </a:xfrm>
            <a:prstGeom prst="line">
              <a:avLst/>
            </a:prstGeom>
            <a:ln w="635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04AC70-0AA6-48DD-BFE7-FF6F83AB009E}"/>
                </a:ext>
              </a:extLst>
            </p:cNvPr>
            <p:cNvCxnSpPr>
              <a:cxnSpLocks/>
            </p:cNvCxnSpPr>
            <p:nvPr/>
          </p:nvCxnSpPr>
          <p:spPr>
            <a:xfrm>
              <a:off x="7306310" y="3595070"/>
              <a:ext cx="8606" cy="1182675"/>
            </a:xfrm>
            <a:prstGeom prst="line">
              <a:avLst/>
            </a:prstGeom>
            <a:ln w="635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062A04A-C6AA-430D-B4C0-83F78F5FE72D}"/>
                </a:ext>
              </a:extLst>
            </p:cNvPr>
            <p:cNvCxnSpPr>
              <a:cxnSpLocks/>
            </p:cNvCxnSpPr>
            <p:nvPr/>
          </p:nvCxnSpPr>
          <p:spPr>
            <a:xfrm>
              <a:off x="10373360" y="3595070"/>
              <a:ext cx="2033" cy="1182675"/>
            </a:xfrm>
            <a:prstGeom prst="line">
              <a:avLst/>
            </a:prstGeom>
            <a:ln w="635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C476194-7DBA-4D85-BD3B-34D21D82E18E}"/>
                </a:ext>
              </a:extLst>
            </p:cNvPr>
            <p:cNvSpPr txBox="1"/>
            <p:nvPr/>
          </p:nvSpPr>
          <p:spPr>
            <a:xfrm>
              <a:off x="7132720" y="3117837"/>
              <a:ext cx="3146182" cy="400110"/>
            </a:xfrm>
            <a:prstGeom prst="rect">
              <a:avLst/>
            </a:prstGeom>
            <a:solidFill>
              <a:srgbClr val="FFFFFF">
                <a:alpha val="40000"/>
              </a:srgbClr>
            </a:solidFill>
            <a:ln>
              <a:noFill/>
            </a:ln>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8000"/>
                  </a:solidFill>
                  <a:effectLst/>
                  <a:uLnTx/>
                  <a:uFillTx/>
                  <a:latin typeface="Segoe UI"/>
                  <a:ea typeface="+mn-ea"/>
                  <a:cs typeface="+mn-cs"/>
                </a:rPr>
                <a:t>ExpressRoute Global Reach</a:t>
              </a:r>
            </a:p>
          </p:txBody>
        </p:sp>
      </p:grpSp>
      <p:pic>
        <p:nvPicPr>
          <p:cNvPr id="44" name="Picture 43">
            <a:extLst>
              <a:ext uri="{FF2B5EF4-FFF2-40B4-BE49-F238E27FC236}">
                <a16:creationId xmlns:a16="http://schemas.microsoft.com/office/drawing/2014/main" id="{9B7647F1-1241-46DF-BD4E-E904AF681CCA}"/>
              </a:ext>
            </a:extLst>
          </p:cNvPr>
          <p:cNvPicPr>
            <a:picLocks noChangeAspect="1"/>
          </p:cNvPicPr>
          <p:nvPr/>
        </p:nvPicPr>
        <p:blipFill>
          <a:blip r:embed="rId5"/>
          <a:stretch>
            <a:fillRect/>
          </a:stretch>
        </p:blipFill>
        <p:spPr>
          <a:xfrm>
            <a:off x="10859631" y="6417873"/>
            <a:ext cx="1332369" cy="440127"/>
          </a:xfrm>
          <a:prstGeom prst="rect">
            <a:avLst/>
          </a:prstGeom>
        </p:spPr>
      </p:pic>
      <p:sp>
        <p:nvSpPr>
          <p:cNvPr id="46" name="Title 1">
            <a:extLst>
              <a:ext uri="{FF2B5EF4-FFF2-40B4-BE49-F238E27FC236}">
                <a16:creationId xmlns:a16="http://schemas.microsoft.com/office/drawing/2014/main" id="{5BE49846-B9AF-441A-B4B9-69FC27E292AF}"/>
              </a:ext>
            </a:extLst>
          </p:cNvPr>
          <p:cNvSpPr>
            <a:spLocks noGrp="1"/>
          </p:cNvSpPr>
          <p:nvPr>
            <p:ph type="title"/>
          </p:nvPr>
        </p:nvSpPr>
        <p:spPr>
          <a:xfrm>
            <a:off x="1071538" y="172255"/>
            <a:ext cx="7425913" cy="553998"/>
          </a:xfrm>
        </p:spPr>
        <p:txBody>
          <a:bodyPr/>
          <a:lstStyle/>
          <a:p>
            <a:r>
              <a:rPr lang="en-US" sz="3600"/>
              <a:t>ExpressRoute Global Reach</a:t>
            </a:r>
          </a:p>
        </p:txBody>
      </p:sp>
      <p:pic>
        <p:nvPicPr>
          <p:cNvPr id="47" name="Picture 46">
            <a:extLst>
              <a:ext uri="{FF2B5EF4-FFF2-40B4-BE49-F238E27FC236}">
                <a16:creationId xmlns:a16="http://schemas.microsoft.com/office/drawing/2014/main" id="{323C6C21-78D2-48E9-987F-21D8742447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22373955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417D09-7875-4313-B207-E072E2EF4370}"/>
              </a:ext>
            </a:extLst>
          </p:cNvPr>
          <p:cNvSpPr>
            <a:spLocks noGrp="1"/>
          </p:cNvSpPr>
          <p:nvPr>
            <p:ph type="body" sz="quarter" idx="10"/>
          </p:nvPr>
        </p:nvSpPr>
        <p:spPr>
          <a:xfrm>
            <a:off x="221266" y="1924480"/>
            <a:ext cx="5374798" cy="3868751"/>
          </a:xfrm>
        </p:spPr>
        <p:txBody>
          <a:bodyPr/>
          <a:lstStyle/>
          <a:p>
            <a:pPr marL="231775" indent="-231775" defTabSz="914400">
              <a:spcBef>
                <a:spcPts val="0"/>
              </a:spcBef>
              <a:spcAft>
                <a:spcPts val="600"/>
              </a:spcAft>
              <a:buFont typeface="Wingdings" pitchFamily="2" charset="2"/>
              <a:buChar char="§"/>
            </a:pPr>
            <a:r>
              <a:rPr lang="en-US" sz="1800">
                <a:solidFill>
                  <a:schemeClr val="tx1"/>
                </a:solidFill>
                <a:latin typeface="Segoe UI Semilight"/>
                <a:cs typeface="Segoe UI Semilight"/>
              </a:rPr>
              <a:t>Supported on Standard and Premium circuits</a:t>
            </a:r>
          </a:p>
          <a:p>
            <a:pPr marL="231775" indent="-231775" defTabSz="914400">
              <a:spcBef>
                <a:spcPts val="0"/>
              </a:spcBef>
              <a:spcAft>
                <a:spcPts val="600"/>
              </a:spcAft>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Font typeface="Wingdings" pitchFamily="2" charset="2"/>
              <a:buChar char="§"/>
            </a:pPr>
            <a:r>
              <a:rPr lang="en-US" sz="1800">
                <a:solidFill>
                  <a:schemeClr val="tx1"/>
                </a:solidFill>
                <a:latin typeface="Segoe UI Semilight"/>
                <a:cs typeface="Segoe UI Semilight"/>
              </a:rPr>
              <a:t>Extending Azure private peering</a:t>
            </a:r>
          </a:p>
          <a:p>
            <a:pPr marL="231775" indent="-231775" defTabSz="914400">
              <a:spcBef>
                <a:spcPts val="0"/>
              </a:spcBef>
              <a:spcAft>
                <a:spcPts val="600"/>
              </a:spcAft>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Font typeface="Wingdings" pitchFamily="2" charset="2"/>
              <a:buChar char="§"/>
            </a:pPr>
            <a:r>
              <a:rPr lang="en-US" sz="1800">
                <a:solidFill>
                  <a:schemeClr val="tx1"/>
                </a:solidFill>
                <a:latin typeface="Segoe UI Semilight"/>
                <a:cs typeface="Segoe UI Semilight"/>
              </a:rPr>
              <a:t>Capability for full mesh network</a:t>
            </a:r>
          </a:p>
          <a:p>
            <a:pPr marL="231775" indent="-231775" defTabSz="914400">
              <a:spcBef>
                <a:spcPts val="0"/>
              </a:spcBef>
              <a:spcAft>
                <a:spcPts val="600"/>
              </a:spcAft>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Font typeface="Wingdings" pitchFamily="2" charset="2"/>
              <a:buChar char="§"/>
            </a:pPr>
            <a:r>
              <a:rPr lang="en-US" sz="1800">
                <a:solidFill>
                  <a:schemeClr val="tx1"/>
                </a:solidFill>
                <a:latin typeface="Segoe UI Semilight"/>
                <a:cs typeface="Segoe UI Semilight"/>
              </a:rPr>
              <a:t>Available in Public Cloud</a:t>
            </a:r>
          </a:p>
          <a:p>
            <a:pPr marL="440310" lvl="2" indent="-231775" defTabSz="914400">
              <a:spcBef>
                <a:spcPts val="0"/>
              </a:spcBef>
              <a:spcAft>
                <a:spcPts val="600"/>
              </a:spcAft>
              <a:buClr>
                <a:schemeClr val="tx1"/>
              </a:buClr>
              <a:buFont typeface="Wingdings" pitchFamily="2" charset="2"/>
              <a:buChar char="§"/>
            </a:pPr>
            <a:r>
              <a:rPr lang="en-US" sz="1604">
                <a:solidFill>
                  <a:srgbClr val="00B050"/>
                </a:solidFill>
                <a:latin typeface="Segoe UI Semilight"/>
                <a:cs typeface="Segoe UI Semilight"/>
              </a:rPr>
              <a:t>Australia, Canada, France, Germany, Hong Kong, Ireland, Japan, Korea, Netherlands, Singapore, Switzerland, U.S., U.K., </a:t>
            </a:r>
          </a:p>
          <a:p>
            <a:pPr marL="231775" indent="-231775" defTabSz="914400">
              <a:spcBef>
                <a:spcPts val="0"/>
              </a:spcBef>
              <a:spcAft>
                <a:spcPts val="600"/>
              </a:spcAft>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Font typeface="Wingdings" pitchFamily="2" charset="2"/>
              <a:buChar char="§"/>
            </a:pPr>
            <a:r>
              <a:rPr lang="en-US" sz="1800">
                <a:solidFill>
                  <a:schemeClr val="tx1"/>
                </a:solidFill>
                <a:latin typeface="Segoe UI Semilight"/>
                <a:cs typeface="Segoe UI Semilight"/>
              </a:rPr>
              <a:t>Available in US Government Cloud</a:t>
            </a:r>
          </a:p>
        </p:txBody>
      </p:sp>
      <p:sp>
        <p:nvSpPr>
          <p:cNvPr id="85" name="Freeform 5">
            <a:extLst>
              <a:ext uri="{FF2B5EF4-FFF2-40B4-BE49-F238E27FC236}">
                <a16:creationId xmlns:a16="http://schemas.microsoft.com/office/drawing/2014/main" id="{B065C03E-560D-4B78-A445-538CE9A2ED39}"/>
              </a:ext>
            </a:extLst>
          </p:cNvPr>
          <p:cNvSpPr>
            <a:spLocks noEditPoints="1"/>
          </p:cNvSpPr>
          <p:nvPr/>
        </p:nvSpPr>
        <p:spPr bwMode="black">
          <a:xfrm>
            <a:off x="10319397" y="561374"/>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Oval 85">
            <a:extLst>
              <a:ext uri="{FF2B5EF4-FFF2-40B4-BE49-F238E27FC236}">
                <a16:creationId xmlns:a16="http://schemas.microsoft.com/office/drawing/2014/main" id="{4A133331-FF7A-4B81-8BF6-FC3BD4A0820C}"/>
              </a:ext>
            </a:extLst>
          </p:cNvPr>
          <p:cNvSpPr/>
          <p:nvPr/>
        </p:nvSpPr>
        <p:spPr>
          <a:xfrm>
            <a:off x="9465275" y="1520860"/>
            <a:ext cx="1708245" cy="1578041"/>
          </a:xfrm>
          <a:prstGeom prst="ellipse">
            <a:avLst/>
          </a:prstGeom>
          <a:ln>
            <a:solidFill>
              <a:srgbClr val="008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000"/>
                </a:solidFill>
                <a:effectLst/>
                <a:uLnTx/>
                <a:uFillTx/>
                <a:latin typeface="Segoe UI Semilight"/>
                <a:ea typeface="+mn-ea"/>
                <a:cs typeface="+mn-cs"/>
              </a:rPr>
              <a:t>Service Provider in the US</a:t>
            </a:r>
          </a:p>
        </p:txBody>
      </p:sp>
      <p:pic>
        <p:nvPicPr>
          <p:cNvPr id="87" name="Picture 86">
            <a:extLst>
              <a:ext uri="{FF2B5EF4-FFF2-40B4-BE49-F238E27FC236}">
                <a16:creationId xmlns:a16="http://schemas.microsoft.com/office/drawing/2014/main" id="{4B99D5E1-ACBD-4C0F-9A9E-FF65D236AD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775" y="2528214"/>
            <a:ext cx="450747" cy="450747"/>
          </a:xfrm>
          <a:prstGeom prst="rect">
            <a:avLst/>
          </a:prstGeom>
        </p:spPr>
      </p:pic>
      <p:sp>
        <p:nvSpPr>
          <p:cNvPr id="88" name="TextBox 87">
            <a:extLst>
              <a:ext uri="{FF2B5EF4-FFF2-40B4-BE49-F238E27FC236}">
                <a16:creationId xmlns:a16="http://schemas.microsoft.com/office/drawing/2014/main" id="{8307B0CD-541B-49A6-BAEB-0A7186736269}"/>
              </a:ext>
            </a:extLst>
          </p:cNvPr>
          <p:cNvSpPr txBox="1"/>
          <p:nvPr/>
        </p:nvSpPr>
        <p:spPr>
          <a:xfrm>
            <a:off x="8325840" y="1925959"/>
            <a:ext cx="12108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ExpressRoute in Silicon Valley</a:t>
            </a:r>
          </a:p>
        </p:txBody>
      </p:sp>
      <p:cxnSp>
        <p:nvCxnSpPr>
          <p:cNvPr id="89" name="Straight Connector 88">
            <a:extLst>
              <a:ext uri="{FF2B5EF4-FFF2-40B4-BE49-F238E27FC236}">
                <a16:creationId xmlns:a16="http://schemas.microsoft.com/office/drawing/2014/main" id="{F59F6B28-17C8-4F2A-82DD-42937EBCB805}"/>
              </a:ext>
            </a:extLst>
          </p:cNvPr>
          <p:cNvCxnSpPr>
            <a:stCxn id="87" idx="1"/>
          </p:cNvCxnSpPr>
          <p:nvPr/>
        </p:nvCxnSpPr>
        <p:spPr>
          <a:xfrm flipH="1">
            <a:off x="8584018" y="2753588"/>
            <a:ext cx="136757" cy="179773"/>
          </a:xfrm>
          <a:prstGeom prst="line">
            <a:avLst/>
          </a:prstGeom>
        </p:spPr>
        <p:style>
          <a:lnRef idx="1">
            <a:schemeClr val="accent1"/>
          </a:lnRef>
          <a:fillRef idx="0">
            <a:schemeClr val="accent1"/>
          </a:fillRef>
          <a:effectRef idx="0">
            <a:schemeClr val="accent1"/>
          </a:effectRef>
          <a:fontRef idx="minor">
            <a:schemeClr val="tx1"/>
          </a:fontRef>
        </p:style>
      </p:cxnSp>
      <p:sp>
        <p:nvSpPr>
          <p:cNvPr id="90" name="Freeform 5">
            <a:extLst>
              <a:ext uri="{FF2B5EF4-FFF2-40B4-BE49-F238E27FC236}">
                <a16:creationId xmlns:a16="http://schemas.microsoft.com/office/drawing/2014/main" id="{6607A72B-9F6C-46A3-8CF7-D6F51DB7DBB7}"/>
              </a:ext>
            </a:extLst>
          </p:cNvPr>
          <p:cNvSpPr>
            <a:spLocks noEditPoints="1"/>
          </p:cNvSpPr>
          <p:nvPr/>
        </p:nvSpPr>
        <p:spPr bwMode="black">
          <a:xfrm>
            <a:off x="11624267" y="1935519"/>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Freeform 5">
            <a:extLst>
              <a:ext uri="{FF2B5EF4-FFF2-40B4-BE49-F238E27FC236}">
                <a16:creationId xmlns:a16="http://schemas.microsoft.com/office/drawing/2014/main" id="{FE468AC6-5C28-4233-92FD-466CD965039A}"/>
              </a:ext>
            </a:extLst>
          </p:cNvPr>
          <p:cNvSpPr>
            <a:spLocks noEditPoints="1"/>
          </p:cNvSpPr>
          <p:nvPr/>
        </p:nvSpPr>
        <p:spPr bwMode="black">
          <a:xfrm>
            <a:off x="10191803" y="3262275"/>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92" name="Straight Connector 91">
            <a:extLst>
              <a:ext uri="{FF2B5EF4-FFF2-40B4-BE49-F238E27FC236}">
                <a16:creationId xmlns:a16="http://schemas.microsoft.com/office/drawing/2014/main" id="{867A543D-9576-493C-B4C4-09B3B8F007B4}"/>
              </a:ext>
            </a:extLst>
          </p:cNvPr>
          <p:cNvCxnSpPr>
            <a:cxnSpLocks/>
            <a:stCxn id="86" idx="4"/>
            <a:endCxn id="91" idx="5"/>
          </p:cNvCxnSpPr>
          <p:nvPr/>
        </p:nvCxnSpPr>
        <p:spPr>
          <a:xfrm>
            <a:off x="10319398" y="3098901"/>
            <a:ext cx="53179" cy="163374"/>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0C94C61-55AE-45BF-85A8-091B9378A7E4}"/>
              </a:ext>
            </a:extLst>
          </p:cNvPr>
          <p:cNvCxnSpPr>
            <a:cxnSpLocks/>
            <a:stCxn id="86" idx="0"/>
            <a:endCxn id="85" idx="26"/>
          </p:cNvCxnSpPr>
          <p:nvPr/>
        </p:nvCxnSpPr>
        <p:spPr>
          <a:xfrm flipH="1" flipV="1">
            <a:off x="10319397" y="1157955"/>
            <a:ext cx="1" cy="362905"/>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5B5BD4F-9138-4BC1-AE51-C946CBB4A0CF}"/>
              </a:ext>
            </a:extLst>
          </p:cNvPr>
          <p:cNvCxnSpPr>
            <a:cxnSpLocks/>
            <a:stCxn id="86" idx="6"/>
            <a:endCxn id="90" idx="26"/>
          </p:cNvCxnSpPr>
          <p:nvPr/>
        </p:nvCxnSpPr>
        <p:spPr>
          <a:xfrm>
            <a:off x="11173520" y="2309881"/>
            <a:ext cx="450747" cy="222219"/>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A457699-5450-442D-9D5A-47F4614403AA}"/>
              </a:ext>
            </a:extLst>
          </p:cNvPr>
          <p:cNvCxnSpPr>
            <a:cxnSpLocks/>
            <a:stCxn id="87" idx="3"/>
            <a:endCxn id="86" idx="2"/>
          </p:cNvCxnSpPr>
          <p:nvPr/>
        </p:nvCxnSpPr>
        <p:spPr>
          <a:xfrm flipV="1">
            <a:off x="9171522" y="2309881"/>
            <a:ext cx="293753" cy="443707"/>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A998CF27-3577-42C5-BB35-681BB518A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8541" y="4265070"/>
            <a:ext cx="450747" cy="450747"/>
          </a:xfrm>
          <a:prstGeom prst="rect">
            <a:avLst/>
          </a:prstGeom>
        </p:spPr>
      </p:pic>
      <p:sp>
        <p:nvSpPr>
          <p:cNvPr id="97" name="Oval 96">
            <a:extLst>
              <a:ext uri="{FF2B5EF4-FFF2-40B4-BE49-F238E27FC236}">
                <a16:creationId xmlns:a16="http://schemas.microsoft.com/office/drawing/2014/main" id="{58836827-D333-4BD1-BC11-7F4DA5BB0117}"/>
              </a:ext>
            </a:extLst>
          </p:cNvPr>
          <p:cNvSpPr/>
          <p:nvPr/>
        </p:nvSpPr>
        <p:spPr>
          <a:xfrm>
            <a:off x="6591812" y="2508676"/>
            <a:ext cx="2168730" cy="195889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Segoe UI Semilight"/>
                <a:ea typeface="+mn-ea"/>
                <a:cs typeface="+mn-cs"/>
              </a:rPr>
              <a:t>Microsoft global network</a:t>
            </a:r>
          </a:p>
        </p:txBody>
      </p:sp>
      <p:sp>
        <p:nvSpPr>
          <p:cNvPr id="98" name="TextBox 97">
            <a:extLst>
              <a:ext uri="{FF2B5EF4-FFF2-40B4-BE49-F238E27FC236}">
                <a16:creationId xmlns:a16="http://schemas.microsoft.com/office/drawing/2014/main" id="{51359EB1-2288-422D-B49E-13774763986B}"/>
              </a:ext>
            </a:extLst>
          </p:cNvPr>
          <p:cNvSpPr txBox="1"/>
          <p:nvPr/>
        </p:nvSpPr>
        <p:spPr>
          <a:xfrm>
            <a:off x="7033094" y="4604500"/>
            <a:ext cx="113943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ExpressRoute in Hong Kong</a:t>
            </a:r>
          </a:p>
        </p:txBody>
      </p:sp>
      <p:cxnSp>
        <p:nvCxnSpPr>
          <p:cNvPr id="99" name="Straight Connector 98">
            <a:extLst>
              <a:ext uri="{FF2B5EF4-FFF2-40B4-BE49-F238E27FC236}">
                <a16:creationId xmlns:a16="http://schemas.microsoft.com/office/drawing/2014/main" id="{92E70085-A169-44CA-9540-CC01C51617EC}"/>
              </a:ext>
            </a:extLst>
          </p:cNvPr>
          <p:cNvCxnSpPr>
            <a:cxnSpLocks/>
            <a:stCxn id="96" idx="3"/>
            <a:endCxn id="97" idx="3"/>
          </p:cNvCxnSpPr>
          <p:nvPr/>
        </p:nvCxnSpPr>
        <p:spPr>
          <a:xfrm flipH="1" flipV="1">
            <a:off x="6909415" y="4180699"/>
            <a:ext cx="79873" cy="309745"/>
          </a:xfrm>
          <a:prstGeom prst="line">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68014F6F-2759-4EBE-B3FA-24FF07E8A5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1783" y="2142184"/>
            <a:ext cx="450747" cy="450747"/>
          </a:xfrm>
          <a:prstGeom prst="rect">
            <a:avLst/>
          </a:prstGeom>
        </p:spPr>
      </p:pic>
      <p:sp>
        <p:nvSpPr>
          <p:cNvPr id="102" name="TextBox 101">
            <a:extLst>
              <a:ext uri="{FF2B5EF4-FFF2-40B4-BE49-F238E27FC236}">
                <a16:creationId xmlns:a16="http://schemas.microsoft.com/office/drawing/2014/main" id="{9C41C5B6-23B8-4313-AAC7-78581DA6CA50}"/>
              </a:ext>
            </a:extLst>
          </p:cNvPr>
          <p:cNvSpPr txBox="1"/>
          <p:nvPr/>
        </p:nvSpPr>
        <p:spPr>
          <a:xfrm>
            <a:off x="6710527" y="1759994"/>
            <a:ext cx="12188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ExpressRoute in Tokyo</a:t>
            </a:r>
          </a:p>
        </p:txBody>
      </p:sp>
      <p:cxnSp>
        <p:nvCxnSpPr>
          <p:cNvPr id="103" name="Straight Connector 102">
            <a:extLst>
              <a:ext uri="{FF2B5EF4-FFF2-40B4-BE49-F238E27FC236}">
                <a16:creationId xmlns:a16="http://schemas.microsoft.com/office/drawing/2014/main" id="{998A7632-B9B5-42F7-9A0B-236730E3B04E}"/>
              </a:ext>
            </a:extLst>
          </p:cNvPr>
          <p:cNvCxnSpPr>
            <a:cxnSpLocks/>
            <a:stCxn id="101" idx="3"/>
          </p:cNvCxnSpPr>
          <p:nvPr/>
        </p:nvCxnSpPr>
        <p:spPr>
          <a:xfrm>
            <a:off x="7012530" y="2367558"/>
            <a:ext cx="285315" cy="206353"/>
          </a:xfrm>
          <a:prstGeom prst="line">
            <a:avLst/>
          </a:prstGeom>
        </p:spPr>
        <p:style>
          <a:lnRef idx="1">
            <a:schemeClr val="accent1"/>
          </a:lnRef>
          <a:fillRef idx="0">
            <a:schemeClr val="accent1"/>
          </a:fillRef>
          <a:effectRef idx="0">
            <a:schemeClr val="accent1"/>
          </a:effectRef>
          <a:fontRef idx="minor">
            <a:schemeClr val="tx1"/>
          </a:fontRef>
        </p:style>
      </p:cxnSp>
      <p:sp>
        <p:nvSpPr>
          <p:cNvPr id="106" name="Freeform 5">
            <a:extLst>
              <a:ext uri="{FF2B5EF4-FFF2-40B4-BE49-F238E27FC236}">
                <a16:creationId xmlns:a16="http://schemas.microsoft.com/office/drawing/2014/main" id="{BEA6B9C1-DB54-4B4F-821D-D5F4F25E0A25}"/>
              </a:ext>
            </a:extLst>
          </p:cNvPr>
          <p:cNvSpPr>
            <a:spLocks noEditPoints="1"/>
          </p:cNvSpPr>
          <p:nvPr/>
        </p:nvSpPr>
        <p:spPr bwMode="black">
          <a:xfrm>
            <a:off x="6190894" y="5116027"/>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07" name="Straight Connector 106">
            <a:extLst>
              <a:ext uri="{FF2B5EF4-FFF2-40B4-BE49-F238E27FC236}">
                <a16:creationId xmlns:a16="http://schemas.microsoft.com/office/drawing/2014/main" id="{CA701328-CF17-4B26-BAEA-30C2ECF244B3}"/>
              </a:ext>
            </a:extLst>
          </p:cNvPr>
          <p:cNvCxnSpPr>
            <a:cxnSpLocks/>
            <a:endCxn id="96" idx="2"/>
          </p:cNvCxnSpPr>
          <p:nvPr/>
        </p:nvCxnSpPr>
        <p:spPr>
          <a:xfrm flipV="1">
            <a:off x="6649938" y="4715817"/>
            <a:ext cx="113977" cy="400212"/>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CCC1F62-5A58-4CE8-9556-10EE7E49548D}"/>
              </a:ext>
            </a:extLst>
          </p:cNvPr>
          <p:cNvSpPr txBox="1"/>
          <p:nvPr/>
        </p:nvSpPr>
        <p:spPr>
          <a:xfrm>
            <a:off x="5892474" y="5763203"/>
            <a:ext cx="17893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Local service provider “ABC”</a:t>
            </a:r>
          </a:p>
        </p:txBody>
      </p:sp>
      <p:sp>
        <p:nvSpPr>
          <p:cNvPr id="109" name="Freeform 5">
            <a:extLst>
              <a:ext uri="{FF2B5EF4-FFF2-40B4-BE49-F238E27FC236}">
                <a16:creationId xmlns:a16="http://schemas.microsoft.com/office/drawing/2014/main" id="{ACC3B5ED-434D-49ED-A8C3-5627FFAD2917}"/>
              </a:ext>
            </a:extLst>
          </p:cNvPr>
          <p:cNvSpPr>
            <a:spLocks noEditPoints="1"/>
          </p:cNvSpPr>
          <p:nvPr/>
        </p:nvSpPr>
        <p:spPr bwMode="black">
          <a:xfrm>
            <a:off x="6190894" y="765722"/>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10" name="Straight Connector 109">
            <a:extLst>
              <a:ext uri="{FF2B5EF4-FFF2-40B4-BE49-F238E27FC236}">
                <a16:creationId xmlns:a16="http://schemas.microsoft.com/office/drawing/2014/main" id="{6D85955B-2683-4AA8-83AE-3BB568E1EF19}"/>
              </a:ext>
            </a:extLst>
          </p:cNvPr>
          <p:cNvCxnSpPr>
            <a:cxnSpLocks/>
            <a:stCxn id="109" idx="4"/>
            <a:endCxn id="101" idx="0"/>
          </p:cNvCxnSpPr>
          <p:nvPr/>
        </p:nvCxnSpPr>
        <p:spPr>
          <a:xfrm>
            <a:off x="6649938" y="1362303"/>
            <a:ext cx="137219" cy="77988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E0DF2BD9-A36F-482B-9041-EF637C77F881}"/>
              </a:ext>
            </a:extLst>
          </p:cNvPr>
          <p:cNvSpPr txBox="1"/>
          <p:nvPr/>
        </p:nvSpPr>
        <p:spPr>
          <a:xfrm>
            <a:off x="6428866" y="1131232"/>
            <a:ext cx="17893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Local service provider “XYZ”</a:t>
            </a:r>
          </a:p>
        </p:txBody>
      </p:sp>
      <p:pic>
        <p:nvPicPr>
          <p:cNvPr id="31" name="Picture 30">
            <a:extLst>
              <a:ext uri="{FF2B5EF4-FFF2-40B4-BE49-F238E27FC236}">
                <a16:creationId xmlns:a16="http://schemas.microsoft.com/office/drawing/2014/main" id="{360ACC8D-79A0-4E04-B494-2F6B40E8F1BE}"/>
              </a:ext>
            </a:extLst>
          </p:cNvPr>
          <p:cNvPicPr>
            <a:picLocks noChangeAspect="1"/>
          </p:cNvPicPr>
          <p:nvPr/>
        </p:nvPicPr>
        <p:blipFill>
          <a:blip r:embed="rId4"/>
          <a:stretch>
            <a:fillRect/>
          </a:stretch>
        </p:blipFill>
        <p:spPr>
          <a:xfrm>
            <a:off x="10859631" y="6417873"/>
            <a:ext cx="1332369" cy="440127"/>
          </a:xfrm>
          <a:prstGeom prst="rect">
            <a:avLst/>
          </a:prstGeom>
        </p:spPr>
      </p:pic>
      <p:sp>
        <p:nvSpPr>
          <p:cNvPr id="34" name="Title 1">
            <a:extLst>
              <a:ext uri="{FF2B5EF4-FFF2-40B4-BE49-F238E27FC236}">
                <a16:creationId xmlns:a16="http://schemas.microsoft.com/office/drawing/2014/main" id="{05E8CCF4-7FD3-4715-B73F-1543D18079F6}"/>
              </a:ext>
            </a:extLst>
          </p:cNvPr>
          <p:cNvSpPr txBox="1">
            <a:spLocks/>
          </p:cNvSpPr>
          <p:nvPr/>
        </p:nvSpPr>
        <p:spPr>
          <a:xfrm>
            <a:off x="1071538" y="172255"/>
            <a:ext cx="7425913"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ExpressRoute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Global Reach</a:t>
            </a:r>
          </a:p>
        </p:txBody>
      </p:sp>
      <p:pic>
        <p:nvPicPr>
          <p:cNvPr id="35" name="Picture 34">
            <a:extLst>
              <a:ext uri="{FF2B5EF4-FFF2-40B4-BE49-F238E27FC236}">
                <a16:creationId xmlns:a16="http://schemas.microsoft.com/office/drawing/2014/main" id="{3BD82E0B-3FAD-4BA0-B2C7-0BC46A01CA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24882636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80F2-3112-4DAC-ADC7-AD1E56726B6E}"/>
              </a:ext>
            </a:extLst>
          </p:cNvPr>
          <p:cNvSpPr>
            <a:spLocks noGrp="1"/>
          </p:cNvSpPr>
          <p:nvPr>
            <p:ph type="title"/>
          </p:nvPr>
        </p:nvSpPr>
        <p:spPr/>
        <p:txBody>
          <a:bodyPr/>
          <a:lstStyle/>
          <a:p>
            <a:r>
              <a:rPr lang="en-US" dirty="0"/>
              <a:t>Step 1, 2, and 3 Validation</a:t>
            </a:r>
          </a:p>
        </p:txBody>
      </p:sp>
      <p:sp>
        <p:nvSpPr>
          <p:cNvPr id="3" name="Text Placeholder 2">
            <a:extLst>
              <a:ext uri="{FF2B5EF4-FFF2-40B4-BE49-F238E27FC236}">
                <a16:creationId xmlns:a16="http://schemas.microsoft.com/office/drawing/2014/main" id="{4B05041F-D342-4E1E-9BE9-CE3ECBCFE469}"/>
              </a:ext>
            </a:extLst>
          </p:cNvPr>
          <p:cNvSpPr>
            <a:spLocks noGrp="1"/>
          </p:cNvSpPr>
          <p:nvPr>
            <p:ph type="body" sz="quarter" idx="10"/>
          </p:nvPr>
        </p:nvSpPr>
        <p:spPr>
          <a:xfrm>
            <a:off x="586390" y="1434370"/>
            <a:ext cx="11018520" cy="4834455"/>
          </a:xfrm>
        </p:spPr>
        <p:txBody>
          <a:bodyPr>
            <a:normAutofit fontScale="62500" lnSpcReduction="20000"/>
          </a:bodyPr>
          <a:lstStyle/>
          <a:p>
            <a:r>
              <a:rPr lang="en-US" dirty="0"/>
              <a:t>All resources are now created for the simulated on-prem and </a:t>
            </a:r>
            <a:r>
              <a:rPr lang="en-US" dirty="0" err="1"/>
              <a:t>vWAN</a:t>
            </a:r>
            <a:r>
              <a:rPr lang="en-US" dirty="0"/>
              <a:t> hub.</a:t>
            </a:r>
          </a:p>
          <a:p>
            <a:r>
              <a:rPr lang="en-US" dirty="0"/>
              <a:t>Take a few minutes in the Azure Portal and validate these resources</a:t>
            </a:r>
          </a:p>
          <a:p>
            <a:endParaRPr lang="en-US" dirty="0"/>
          </a:p>
          <a:p>
            <a:pPr marL="457200" indent="-457200">
              <a:buFont typeface="Arial" panose="020B0604020202020204" pitchFamily="34" charset="0"/>
              <a:buChar char="•"/>
            </a:pPr>
            <a:r>
              <a:rPr lang="en-US" dirty="0"/>
              <a:t>Review the HUB:</a:t>
            </a:r>
          </a:p>
          <a:p>
            <a:pPr marL="685800" lvl="1" indent="-457200">
              <a:buFont typeface="Arial" panose="020B0604020202020204" pitchFamily="34" charset="0"/>
              <a:buChar char="•"/>
            </a:pPr>
            <a:r>
              <a:rPr lang="en-US" dirty="0"/>
              <a:t>Azure Portal: </a:t>
            </a:r>
            <a:r>
              <a:rPr lang="en-US" dirty="0">
                <a:hlinkClick r:id="rId2"/>
              </a:rPr>
              <a:t>https://portal.azure.com</a:t>
            </a:r>
            <a:r>
              <a:rPr lang="en-US" dirty="0"/>
              <a:t>, navigate to resource group Company</a:t>
            </a:r>
            <a:r>
              <a:rPr lang="en-US" i="1" dirty="0"/>
              <a:t>XX</a:t>
            </a:r>
            <a:r>
              <a:rPr lang="en-US" dirty="0"/>
              <a:t>-Hub01, click into your </a:t>
            </a:r>
            <a:r>
              <a:rPr lang="en-US" dirty="0" err="1"/>
              <a:t>vWAN</a:t>
            </a:r>
            <a:r>
              <a:rPr lang="en-US" dirty="0"/>
              <a:t> C</a:t>
            </a:r>
            <a:r>
              <a:rPr lang="en-US" i="1" dirty="0"/>
              <a:t>XX</a:t>
            </a:r>
            <a:r>
              <a:rPr lang="en-US" dirty="0"/>
              <a:t>-vWAN01</a:t>
            </a:r>
          </a:p>
          <a:p>
            <a:pPr marL="685800" lvl="1" indent="-457200">
              <a:buFont typeface="Arial" panose="020B0604020202020204" pitchFamily="34" charset="0"/>
              <a:buChar char="•"/>
            </a:pPr>
            <a:r>
              <a:rPr lang="en-US" dirty="0"/>
              <a:t>Review the following tabs in the </a:t>
            </a:r>
            <a:r>
              <a:rPr lang="en-US" dirty="0" err="1"/>
              <a:t>vWAN</a:t>
            </a:r>
            <a:r>
              <a:rPr lang="en-US" dirty="0"/>
              <a:t>:</a:t>
            </a:r>
            <a:endParaRPr lang="en-US" dirty="0">
              <a:sym typeface="Wingdings" panose="05000000000000000000" pitchFamily="2" charset="2"/>
            </a:endParaRPr>
          </a:p>
          <a:p>
            <a:pPr marL="914400" lvl="2" indent="-457200">
              <a:buFont typeface="Arial" panose="020B0604020202020204" pitchFamily="34" charset="0"/>
              <a:buChar char="•"/>
            </a:pPr>
            <a:r>
              <a:rPr lang="en-US" dirty="0">
                <a:sym typeface="Wingdings" panose="05000000000000000000" pitchFamily="2" charset="2"/>
              </a:rPr>
              <a:t>VPN Sites (empty for now but we’ll create some soon)</a:t>
            </a:r>
          </a:p>
          <a:p>
            <a:pPr marL="914400" lvl="2" indent="-457200">
              <a:buFont typeface="Arial" panose="020B0604020202020204" pitchFamily="34" charset="0"/>
              <a:buChar char="•"/>
            </a:pPr>
            <a:r>
              <a:rPr lang="en-US" dirty="0">
                <a:sym typeface="Wingdings" panose="05000000000000000000" pitchFamily="2" charset="2"/>
              </a:rPr>
              <a:t>Hubs (note the VPN Sites value, we’ll add some soon)</a:t>
            </a:r>
          </a:p>
          <a:p>
            <a:pPr marL="914400" lvl="2" indent="-457200">
              <a:buFont typeface="Arial" panose="020B0604020202020204" pitchFamily="34" charset="0"/>
              <a:buChar char="•"/>
            </a:pPr>
            <a:r>
              <a:rPr lang="en-US" dirty="0">
                <a:sym typeface="Wingdings" panose="05000000000000000000" pitchFamily="2" charset="2"/>
              </a:rPr>
              <a:t>Virtual network Connections (no connections, but we’ll add some soon)</a:t>
            </a:r>
          </a:p>
          <a:p>
            <a:pPr marL="6858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SSH to </a:t>
            </a:r>
            <a:r>
              <a:rPr lang="en-US" dirty="0" err="1"/>
              <a:t>NetFoundry</a:t>
            </a:r>
            <a:r>
              <a:rPr lang="en-US" dirty="0"/>
              <a:t> Device (via PowerShell command line window (</a:t>
            </a:r>
            <a:r>
              <a:rPr lang="en-US" dirty="0">
                <a:highlight>
                  <a:srgbClr val="FFFF00"/>
                </a:highlight>
              </a:rPr>
              <a:t>not ISE!!</a:t>
            </a:r>
            <a:r>
              <a:rPr lang="en-US" dirty="0"/>
              <a:t>))</a:t>
            </a:r>
          </a:p>
          <a:p>
            <a:pPr marL="685800" lvl="1" indent="-457200">
              <a:buFont typeface="Arial" panose="020B0604020202020204" pitchFamily="34" charset="0"/>
              <a:buChar char="•"/>
            </a:pPr>
            <a:r>
              <a:rPr lang="en-US" dirty="0">
                <a:latin typeface="Consolas" panose="020B0609020204030204" pitchFamily="49" charset="0"/>
              </a:rPr>
              <a:t>ssh.exe </a:t>
            </a:r>
            <a:r>
              <a:rPr lang="en-US" dirty="0" err="1">
                <a:latin typeface="Consolas" panose="020B0609020204030204" pitchFamily="49" charset="0"/>
              </a:rPr>
              <a:t>nfadmin</a:t>
            </a:r>
            <a:r>
              <a:rPr lang="en-US" dirty="0">
                <a:latin typeface="Consolas" panose="020B0609020204030204" pitchFamily="49" charset="0"/>
              </a:rPr>
              <a:t>@&lt;&lt;Device IP&gt;&gt;</a:t>
            </a:r>
          </a:p>
          <a:p>
            <a:pPr marL="685800" lvl="1" indent="-457200">
              <a:buFont typeface="Arial" panose="020B0604020202020204" pitchFamily="34" charset="0"/>
              <a:buChar char="•"/>
            </a:pPr>
            <a:r>
              <a:rPr lang="en-US" dirty="0"/>
              <a:t>It’s a Linux box so generic Linux commands will work</a:t>
            </a:r>
          </a:p>
          <a:p>
            <a:pPr marL="685800" lvl="1" indent="-457200">
              <a:buFont typeface="Arial" panose="020B0604020202020204" pitchFamily="34" charset="0"/>
              <a:buChar char="•"/>
            </a:pPr>
            <a:r>
              <a:rPr lang="en-US" dirty="0"/>
              <a:t>Type “</a:t>
            </a:r>
            <a:r>
              <a:rPr lang="en-US" dirty="0">
                <a:latin typeface="Consolas" panose="020B0609020204030204" pitchFamily="49" charset="0"/>
              </a:rPr>
              <a:t>Exit</a:t>
            </a:r>
            <a:r>
              <a:rPr lang="en-US" dirty="0"/>
              <a:t>” to leave the SSH session</a:t>
            </a:r>
          </a:p>
          <a:p>
            <a:pPr marL="6858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SSH to Cisco Device (via PowerShell command line window (</a:t>
            </a:r>
            <a:r>
              <a:rPr lang="en-US" dirty="0">
                <a:highlight>
                  <a:srgbClr val="FFFF00"/>
                </a:highlight>
              </a:rPr>
              <a:t>not ISE!!</a:t>
            </a:r>
            <a:r>
              <a:rPr lang="en-US" dirty="0"/>
              <a:t>))</a:t>
            </a:r>
          </a:p>
          <a:p>
            <a:pPr marL="685800" lvl="1" indent="-457200">
              <a:buFont typeface="Arial" panose="020B0604020202020204" pitchFamily="34" charset="0"/>
              <a:buChar char="•"/>
            </a:pPr>
            <a:r>
              <a:rPr lang="en-US" dirty="0">
                <a:latin typeface="Consolas" panose="020B0609020204030204" pitchFamily="49" charset="0"/>
              </a:rPr>
              <a:t>ssh.exe User01@&lt;&lt;Device IP&gt;&gt;</a:t>
            </a:r>
            <a:r>
              <a:rPr lang="en-US" dirty="0"/>
              <a:t> Use the User01 password from Key Vault</a:t>
            </a:r>
          </a:p>
          <a:p>
            <a:pPr marL="685800" lvl="1" indent="-457200">
              <a:buFont typeface="Arial" panose="020B0604020202020204" pitchFamily="34" charset="0"/>
              <a:buChar char="•"/>
            </a:pPr>
            <a:r>
              <a:rPr lang="en-US" dirty="0"/>
              <a:t>It’s a cisco router so you can run commands like “</a:t>
            </a:r>
            <a:r>
              <a:rPr lang="en-US" dirty="0">
                <a:latin typeface="Consolas" panose="020B0609020204030204" pitchFamily="49" charset="0"/>
              </a:rPr>
              <a:t>Show Run</a:t>
            </a:r>
            <a:r>
              <a:rPr lang="en-US" dirty="0"/>
              <a:t>” to see config</a:t>
            </a:r>
          </a:p>
          <a:p>
            <a:pPr marL="685800" lvl="1" indent="-457200">
              <a:buFont typeface="Arial" panose="020B0604020202020204" pitchFamily="34" charset="0"/>
              <a:buChar char="•"/>
            </a:pPr>
            <a:r>
              <a:rPr lang="en-US" dirty="0"/>
              <a:t>Type “</a:t>
            </a:r>
            <a:r>
              <a:rPr lang="en-US" dirty="0">
                <a:latin typeface="Consolas" panose="020B0609020204030204" pitchFamily="49" charset="0"/>
              </a:rPr>
              <a:t>Exit</a:t>
            </a:r>
            <a:r>
              <a:rPr lang="en-US" dirty="0"/>
              <a:t>” to leave the SSH session</a:t>
            </a:r>
          </a:p>
          <a:p>
            <a:pPr marL="685800" lvl="1" indent="-457200">
              <a:buFont typeface="Arial" panose="020B0604020202020204" pitchFamily="34" charset="0"/>
              <a:buChar char="•"/>
            </a:pPr>
            <a:endParaRPr lang="en-US" dirty="0">
              <a:latin typeface="Consolas" panose="020B0609020204030204" pitchFamily="49" charset="0"/>
            </a:endParaRPr>
          </a:p>
          <a:p>
            <a:pPr marL="457200" indent="-457200">
              <a:buFont typeface="Arial" panose="020B0604020202020204" pitchFamily="34" charset="0"/>
              <a:buChar char="•"/>
            </a:pPr>
            <a:r>
              <a:rPr lang="en-US" dirty="0"/>
              <a:t>Once done, close all PowerShell windows</a:t>
            </a:r>
          </a:p>
        </p:txBody>
      </p:sp>
    </p:spTree>
    <p:extLst>
      <p:ext uri="{BB962C8B-B14F-4D97-AF65-F5344CB8AC3E}">
        <p14:creationId xmlns:p14="http://schemas.microsoft.com/office/powerpoint/2010/main" val="317417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2B7-48FD-4C7A-8017-4FC648788B17}"/>
              </a:ext>
            </a:extLst>
          </p:cNvPr>
          <p:cNvSpPr>
            <a:spLocks noGrp="1"/>
          </p:cNvSpPr>
          <p:nvPr>
            <p:ph type="title"/>
          </p:nvPr>
        </p:nvSpPr>
        <p:spPr/>
        <p:txBody>
          <a:bodyPr/>
          <a:lstStyle/>
          <a:p>
            <a:r>
              <a:rPr lang="en-US" dirty="0"/>
              <a:t>Step 4</a:t>
            </a:r>
          </a:p>
        </p:txBody>
      </p:sp>
      <p:pic>
        <p:nvPicPr>
          <p:cNvPr id="3" name="Picture 2">
            <a:extLst>
              <a:ext uri="{FF2B5EF4-FFF2-40B4-BE49-F238E27FC236}">
                <a16:creationId xmlns:a16="http://schemas.microsoft.com/office/drawing/2014/main" id="{861D111B-D6A0-44BE-8510-6B043A2DAA3D}"/>
              </a:ext>
            </a:extLst>
          </p:cNvPr>
          <p:cNvPicPr>
            <a:picLocks noChangeAspect="1"/>
          </p:cNvPicPr>
          <p:nvPr/>
        </p:nvPicPr>
        <p:blipFill>
          <a:blip r:embed="rId2"/>
          <a:stretch>
            <a:fillRect/>
          </a:stretch>
        </p:blipFill>
        <p:spPr>
          <a:xfrm>
            <a:off x="5812893" y="30366"/>
            <a:ext cx="5535376" cy="6797267"/>
          </a:xfrm>
          <a:prstGeom prst="rect">
            <a:avLst/>
          </a:prstGeom>
        </p:spPr>
      </p:pic>
      <p:sp>
        <p:nvSpPr>
          <p:cNvPr id="4" name="TextBox 3">
            <a:extLst>
              <a:ext uri="{FF2B5EF4-FFF2-40B4-BE49-F238E27FC236}">
                <a16:creationId xmlns:a16="http://schemas.microsoft.com/office/drawing/2014/main" id="{3B5E5C59-7B00-43CE-9A3E-121DB931017A}"/>
              </a:ext>
            </a:extLst>
          </p:cNvPr>
          <p:cNvSpPr txBox="1"/>
          <p:nvPr/>
        </p:nvSpPr>
        <p:spPr>
          <a:xfrm>
            <a:off x="367729" y="1607866"/>
            <a:ext cx="559182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WorkshopStep4.ps1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WorkshopStep4.ps1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Browse to your </a:t>
            </a:r>
            <a:r>
              <a:rPr lang="en-US" sz="2000" dirty="0" err="1"/>
              <a:t>vWAN</a:t>
            </a:r>
            <a:r>
              <a:rPr lang="en-US" sz="2000" dirty="0"/>
              <a:t> in the Portal</a:t>
            </a:r>
          </a:p>
          <a:p>
            <a:pPr marL="457200" indent="-457200" algn="l">
              <a:buFont typeface="+mj-lt"/>
              <a:buAutoNum type="arabicPeriod"/>
            </a:pPr>
            <a:r>
              <a:rPr lang="en-US" sz="2000" dirty="0"/>
              <a:t>Look at Virtual Network Connections</a:t>
            </a:r>
          </a:p>
          <a:p>
            <a:pPr marL="457200" indent="-457200" algn="l">
              <a:buFont typeface="+mj-lt"/>
              <a:buAutoNum type="arabicPeriod"/>
            </a:pPr>
            <a:r>
              <a:rPr lang="en-US" sz="2000" dirty="0"/>
              <a:t>You should see two VNets (both Azure sites)</a:t>
            </a:r>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Your Azure VNets are now connected (via VNet peering) to your </a:t>
            </a:r>
            <a:r>
              <a:rPr lang="en-US" sz="2000" dirty="0" err="1"/>
              <a:t>vWAN</a:t>
            </a:r>
            <a:r>
              <a:rPr lang="en-US" sz="2000" dirty="0"/>
              <a:t> Hub</a:t>
            </a:r>
          </a:p>
        </p:txBody>
      </p:sp>
    </p:spTree>
    <p:extLst>
      <p:ext uri="{BB962C8B-B14F-4D97-AF65-F5344CB8AC3E}">
        <p14:creationId xmlns:p14="http://schemas.microsoft.com/office/powerpoint/2010/main" val="2775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Step 5</a:t>
            </a:r>
          </a:p>
        </p:txBody>
      </p:sp>
      <p:pic>
        <p:nvPicPr>
          <p:cNvPr id="3" name="Picture 2">
            <a:extLst>
              <a:ext uri="{FF2B5EF4-FFF2-40B4-BE49-F238E27FC236}">
                <a16:creationId xmlns:a16="http://schemas.microsoft.com/office/drawing/2014/main" id="{2A6B5914-36D5-44E1-A467-F80C8046E9EE}"/>
              </a:ext>
            </a:extLst>
          </p:cNvPr>
          <p:cNvPicPr>
            <a:picLocks noChangeAspect="1"/>
          </p:cNvPicPr>
          <p:nvPr/>
        </p:nvPicPr>
        <p:blipFill>
          <a:blip r:embed="rId2"/>
          <a:stretch>
            <a:fillRect/>
          </a:stretch>
        </p:blipFill>
        <p:spPr>
          <a:xfrm>
            <a:off x="5812896" y="30366"/>
            <a:ext cx="5535376" cy="6797267"/>
          </a:xfrm>
          <a:prstGeom prst="rect">
            <a:avLst/>
          </a:prstGeom>
        </p:spPr>
      </p:pic>
      <p:sp>
        <p:nvSpPr>
          <p:cNvPr id="4" name="TextBox 3">
            <a:extLst>
              <a:ext uri="{FF2B5EF4-FFF2-40B4-BE49-F238E27FC236}">
                <a16:creationId xmlns:a16="http://schemas.microsoft.com/office/drawing/2014/main" id="{CE86980F-03C2-417E-B69E-555B4C602BC0}"/>
              </a:ext>
            </a:extLst>
          </p:cNvPr>
          <p:cNvSpPr txBox="1"/>
          <p:nvPr/>
        </p:nvSpPr>
        <p:spPr>
          <a:xfrm>
            <a:off x="367729" y="1607866"/>
            <a:ext cx="5591822" cy="400109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WorkshopStep5.ps1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WorkshopStep5.ps1</a:t>
            </a:r>
            <a:endParaRPr lang="en-US" sz="2000" dirty="0"/>
          </a:p>
          <a:p>
            <a:pPr marL="457200" indent="-457200" algn="l">
              <a:buFont typeface="+mj-lt"/>
              <a:buAutoNum type="arabicPeriod"/>
            </a:pPr>
            <a:r>
              <a:rPr lang="en-US" sz="2000" dirty="0"/>
              <a:t>Follow activation steps output from script</a:t>
            </a:r>
          </a:p>
          <a:p>
            <a:pPr algn="l"/>
            <a:endParaRPr lang="en-US" sz="2000" dirty="0"/>
          </a:p>
          <a:p>
            <a:pPr algn="l"/>
            <a:r>
              <a:rPr lang="en-US" sz="2000" dirty="0"/>
              <a:t>It will take 10 – 15 minutes for the </a:t>
            </a:r>
            <a:r>
              <a:rPr lang="en-US" sz="2000" dirty="0" err="1"/>
              <a:t>NetFoundry</a:t>
            </a:r>
            <a:r>
              <a:rPr lang="en-US" sz="2000" dirty="0"/>
              <a:t> appliance to register with the </a:t>
            </a:r>
            <a:r>
              <a:rPr lang="en-US" sz="2000" dirty="0" err="1"/>
              <a:t>NetFoundry</a:t>
            </a:r>
            <a:r>
              <a:rPr lang="en-US" sz="2000" dirty="0"/>
              <a:t> service and for the tunnel to come up.</a:t>
            </a:r>
          </a:p>
          <a:p>
            <a:pPr algn="l"/>
            <a:endParaRPr lang="en-US" sz="2000" dirty="0"/>
          </a:p>
          <a:p>
            <a:pPr algn="l"/>
            <a:r>
              <a:rPr lang="en-US" sz="2000" dirty="0"/>
              <a:t>Proceed to Step 5 and we’ll validate this step together with Step 6.</a:t>
            </a:r>
          </a:p>
        </p:txBody>
      </p:sp>
    </p:spTree>
    <p:extLst>
      <p:ext uri="{BB962C8B-B14F-4D97-AF65-F5344CB8AC3E}">
        <p14:creationId xmlns:p14="http://schemas.microsoft.com/office/powerpoint/2010/main" val="136304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Step 6</a:t>
            </a:r>
          </a:p>
        </p:txBody>
      </p:sp>
      <p:pic>
        <p:nvPicPr>
          <p:cNvPr id="3" name="Picture 2">
            <a:extLst>
              <a:ext uri="{FF2B5EF4-FFF2-40B4-BE49-F238E27FC236}">
                <a16:creationId xmlns:a16="http://schemas.microsoft.com/office/drawing/2014/main" id="{29B01550-F0DB-4A37-88A9-895F5EF11CEE}"/>
              </a:ext>
            </a:extLst>
          </p:cNvPr>
          <p:cNvPicPr>
            <a:picLocks noChangeAspect="1"/>
          </p:cNvPicPr>
          <p:nvPr/>
        </p:nvPicPr>
        <p:blipFill>
          <a:blip r:embed="rId2"/>
          <a:stretch>
            <a:fillRect/>
          </a:stretch>
        </p:blipFill>
        <p:spPr>
          <a:xfrm>
            <a:off x="5812897" y="30366"/>
            <a:ext cx="5535376" cy="6797267"/>
          </a:xfrm>
          <a:prstGeom prst="rect">
            <a:avLst/>
          </a:prstGeom>
        </p:spPr>
      </p:pic>
      <p:sp>
        <p:nvSpPr>
          <p:cNvPr id="4" name="TextBox 3">
            <a:extLst>
              <a:ext uri="{FF2B5EF4-FFF2-40B4-BE49-F238E27FC236}">
                <a16:creationId xmlns:a16="http://schemas.microsoft.com/office/drawing/2014/main" id="{A4210060-BE1F-435C-9BE5-F29AB4D02E1E}"/>
              </a:ext>
            </a:extLst>
          </p:cNvPr>
          <p:cNvSpPr txBox="1"/>
          <p:nvPr/>
        </p:nvSpPr>
        <p:spPr>
          <a:xfrm>
            <a:off x="367729" y="1607866"/>
            <a:ext cx="559182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WorkshopStep6.ps1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WorkshopStep6.ps1</a:t>
            </a:r>
          </a:p>
          <a:p>
            <a:pPr marL="457200" indent="-457200">
              <a:buFont typeface="+mj-lt"/>
              <a:buAutoNum type="arabicPeriod"/>
            </a:pPr>
            <a:r>
              <a:rPr lang="en-US" sz="2000" dirty="0"/>
              <a:t>Follow activation steps output from script</a:t>
            </a:r>
          </a:p>
          <a:p>
            <a:pPr marL="457200" indent="-457200" algn="l">
              <a:buFont typeface="+mj-lt"/>
              <a:buAutoNum type="arabicPeriod"/>
            </a:pPr>
            <a:endParaRPr lang="en-US" sz="2000" dirty="0"/>
          </a:p>
          <a:p>
            <a:pPr algn="l"/>
            <a:r>
              <a:rPr lang="en-US" sz="2000" dirty="0"/>
              <a:t>You’ll need to generate the Cisco VPN config after you log in to the router.</a:t>
            </a:r>
          </a:p>
          <a:p>
            <a:pPr algn="l"/>
            <a:endParaRPr lang="en-US" sz="2000" dirty="0"/>
          </a:p>
          <a:p>
            <a:pPr algn="l"/>
            <a:r>
              <a:rPr lang="en-US" sz="2000" dirty="0"/>
              <a:t>This config is generated by running the </a:t>
            </a:r>
            <a:r>
              <a:rPr lang="en-US" sz="2000" dirty="0">
                <a:solidFill>
                  <a:srgbClr val="00B050"/>
                </a:solidFill>
                <a:latin typeface="Consolas" panose="020B0609020204030204" pitchFamily="49" charset="0"/>
              </a:rPr>
              <a:t>Get-CiscoConfig.ps1</a:t>
            </a:r>
            <a:r>
              <a:rPr lang="en-US" sz="2000" dirty="0"/>
              <a:t> in another PowerShell window.</a:t>
            </a:r>
          </a:p>
          <a:p>
            <a:pPr algn="l"/>
            <a:endParaRPr lang="en-US" sz="2000" dirty="0"/>
          </a:p>
          <a:p>
            <a:pPr algn="l"/>
            <a:r>
              <a:rPr lang="en-US" sz="2000" dirty="0"/>
              <a:t>It will take about 2 minutes for the tunnel to come up after completing the router config.</a:t>
            </a:r>
          </a:p>
        </p:txBody>
      </p:sp>
    </p:spTree>
    <p:extLst>
      <p:ext uri="{BB962C8B-B14F-4D97-AF65-F5344CB8AC3E}">
        <p14:creationId xmlns:p14="http://schemas.microsoft.com/office/powerpoint/2010/main" val="191537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lstStyle/>
          <a:p>
            <a:r>
              <a:rPr lang="en-US" dirty="0"/>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308528" y="2387444"/>
            <a:ext cx="6166953" cy="4339650"/>
          </a:xfrm>
        </p:spPr>
        <p:txBody>
          <a:bodyPr wrap="square">
            <a:spAutoFit/>
          </a:bodyPr>
          <a:lstStyle/>
          <a:p>
            <a:pPr marL="0" indent="0">
              <a:buNone/>
            </a:pPr>
            <a:r>
              <a:rPr lang="en-US" sz="2400" b="1" dirty="0">
                <a:solidFill>
                  <a:schemeClr val="tx1"/>
                </a:solidFill>
                <a:latin typeface="+mj-lt"/>
              </a:rPr>
              <a:t>Central governance of all traffic flows</a:t>
            </a:r>
          </a:p>
          <a:p>
            <a:pPr marL="190500" indent="-190500">
              <a:buFont typeface="Arial" panose="020B0604020202020204" pitchFamily="34" charset="0"/>
              <a:buChar char="•"/>
            </a:pPr>
            <a:r>
              <a:rPr lang="en-US" sz="1800" dirty="0">
                <a:latin typeface="+mn-lt"/>
              </a:rPr>
              <a:t>Built-in high availability and auto scale</a:t>
            </a:r>
          </a:p>
          <a:p>
            <a:pPr marL="190500" indent="-190500">
              <a:buFont typeface="Arial" panose="020B0604020202020204" pitchFamily="34" charset="0"/>
              <a:buChar char="•"/>
            </a:pPr>
            <a:r>
              <a:rPr lang="en-US" sz="1800" dirty="0">
                <a:latin typeface="+mn-lt"/>
              </a:rPr>
              <a:t>Network and application traffic filtering</a:t>
            </a:r>
          </a:p>
          <a:p>
            <a:pPr marL="190500" indent="-190500">
              <a:buFont typeface="Arial" panose="020B0604020202020204" pitchFamily="34" charset="0"/>
              <a:buChar char="•"/>
            </a:pPr>
            <a:r>
              <a:rPr lang="en-US" sz="1800" dirty="0">
                <a:latin typeface="+mn-lt"/>
              </a:rPr>
              <a:t>Centralized policy across </a:t>
            </a:r>
            <a:r>
              <a:rPr lang="en-US" sz="1800" dirty="0" err="1">
                <a:latin typeface="+mn-lt"/>
              </a:rPr>
              <a:t>VNets</a:t>
            </a:r>
            <a:r>
              <a:rPr lang="en-US" sz="1800" dirty="0">
                <a:latin typeface="+mn-lt"/>
              </a:rPr>
              <a:t> and subscriptions</a:t>
            </a:r>
          </a:p>
          <a:p>
            <a:pPr marL="0" indent="0">
              <a:spcBef>
                <a:spcPts val="1800"/>
              </a:spcBef>
              <a:buNone/>
            </a:pPr>
            <a:r>
              <a:rPr lang="en-US" sz="2400" dirty="0">
                <a:latin typeface="+mj-lt"/>
              </a:rPr>
              <a:t>Complete VNET protection</a:t>
            </a:r>
          </a:p>
          <a:p>
            <a:pPr marL="190500" indent="-190500">
              <a:buFont typeface="Arial" panose="020B0604020202020204" pitchFamily="34" charset="0"/>
              <a:buChar char="•"/>
            </a:pPr>
            <a:r>
              <a:rPr lang="en-US" sz="1800" dirty="0">
                <a:latin typeface="+mn-lt"/>
              </a:rPr>
              <a:t>Filter Outbound, Inbound, Spoke-Spoke &amp; Hybrid Connections traffic (VPN and ExpressRoute) </a:t>
            </a:r>
          </a:p>
          <a:p>
            <a:pPr marL="0" indent="0">
              <a:spcBef>
                <a:spcPts val="1800"/>
              </a:spcBef>
              <a:buNone/>
            </a:pPr>
            <a:r>
              <a:rPr lang="en-US" sz="2400" dirty="0">
                <a:latin typeface="+mj-lt"/>
              </a:rPr>
              <a:t>Centralized logging</a:t>
            </a:r>
          </a:p>
          <a:p>
            <a:pPr marL="190500" indent="-190500">
              <a:buFont typeface="Arial" panose="020B0604020202020204" pitchFamily="34" charset="0"/>
              <a:buChar char="•"/>
            </a:pPr>
            <a:r>
              <a:rPr lang="en-US" sz="1800" dirty="0">
                <a:latin typeface="+mn-lt"/>
              </a:rPr>
              <a:t>Archive logs to a storage account, stream events to your Event Hub, or send them to Log Analytics or Security Integration and Event Management (SIEM) system of choice</a:t>
            </a:r>
          </a:p>
        </p:txBody>
      </p:sp>
      <p:sp>
        <p:nvSpPr>
          <p:cNvPr id="2" name="Rectangle 1">
            <a:extLst>
              <a:ext uri="{FF2B5EF4-FFF2-40B4-BE49-F238E27FC236}">
                <a16:creationId xmlns:a16="http://schemas.microsoft.com/office/drawing/2014/main" id="{4C3A7433-1A66-474C-BB0F-4DD4F29A8695}"/>
              </a:ext>
            </a:extLst>
          </p:cNvPr>
          <p:cNvSpPr/>
          <p:nvPr/>
        </p:nvSpPr>
        <p:spPr>
          <a:xfrm>
            <a:off x="308528" y="1130022"/>
            <a:ext cx="7563343"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Cloud native stateful Firewall as a service</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r>
              <a:rPr kumimoji="0" lang="en-US" sz="1100" b="1" i="0" u="none" strike="noStrike" kern="0" cap="none" spc="0" normalizeH="0" baseline="0" noProof="0" dirty="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5894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a:t>
            </a:r>
            <a:r>
              <a:rPr kumimoji="0" lang="en-US" sz="1050" b="0" i="0" u="none" strike="noStrike" kern="1200" cap="none" spc="0" normalizeH="0" baseline="0" noProof="0" err="1">
                <a:ln>
                  <a:noFill/>
                </a:ln>
                <a:solidFill>
                  <a:srgbClr val="0070C0"/>
                </a:solidFill>
                <a:effectLst/>
                <a:uLnTx/>
                <a:uFillTx/>
                <a:latin typeface="Segoe UI Semibold"/>
                <a:ea typeface="+mn-ea"/>
                <a:cs typeface="+mn-cs"/>
              </a:rPr>
              <a:t>VNets</a:t>
            </a:r>
            <a:endParaRPr kumimoji="0" lang="en-US" sz="1050" b="0" i="0" u="none" strike="noStrike" kern="1200" cap="none" spc="0" normalizeH="0" baseline="0" noProof="0">
              <a:ln>
                <a:noFill/>
              </a:ln>
              <a:solidFill>
                <a:srgbClr val="0070C0"/>
              </a:solidFill>
              <a:effectLst/>
              <a:uLnTx/>
              <a:uFillTx/>
              <a:latin typeface="Segoe UI Semibold"/>
              <a:ea typeface="+mn-ea"/>
              <a:cs typeface="+mn-cs"/>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20" y="5578663"/>
            <a:ext cx="609600" cy="666272"/>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sp>
        <p:nvSpPr>
          <p:cNvPr id="5" name="TextBox 4">
            <a:extLst>
              <a:ext uri="{FF2B5EF4-FFF2-40B4-BE49-F238E27FC236}">
                <a16:creationId xmlns:a16="http://schemas.microsoft.com/office/drawing/2014/main" id="{108647E3-F1EA-4775-8C11-9671D5E15197}"/>
              </a:ext>
            </a:extLst>
          </p:cNvPr>
          <p:cNvSpPr txBox="1"/>
          <p:nvPr/>
        </p:nvSpPr>
        <p:spPr>
          <a:xfrm>
            <a:off x="375684" y="1928267"/>
            <a:ext cx="552184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37521"/>
                </a:solidFill>
                <a:effectLst/>
                <a:uLnTx/>
                <a:uFillTx/>
                <a:latin typeface="Segoe UI Semibold"/>
                <a:ea typeface="+mn-ea"/>
                <a:cs typeface="+mn-cs"/>
              </a:rPr>
              <a:t>A first among public cloud providers</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Tree>
    <p:extLst>
      <p:ext uri="{BB962C8B-B14F-4D97-AF65-F5344CB8AC3E}">
        <p14:creationId xmlns:p14="http://schemas.microsoft.com/office/powerpoint/2010/main" val="383732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Step 5 and 6 Validation</a:t>
            </a:r>
          </a:p>
        </p:txBody>
      </p:sp>
      <p:pic>
        <p:nvPicPr>
          <p:cNvPr id="3" name="Picture 2">
            <a:extLst>
              <a:ext uri="{FF2B5EF4-FFF2-40B4-BE49-F238E27FC236}">
                <a16:creationId xmlns:a16="http://schemas.microsoft.com/office/drawing/2014/main" id="{29B01550-F0DB-4A37-88A9-895F5EF11CEE}"/>
              </a:ext>
            </a:extLst>
          </p:cNvPr>
          <p:cNvPicPr>
            <a:picLocks noChangeAspect="1"/>
          </p:cNvPicPr>
          <p:nvPr/>
        </p:nvPicPr>
        <p:blipFill>
          <a:blip r:embed="rId2"/>
          <a:stretch>
            <a:fillRect/>
          </a:stretch>
        </p:blipFill>
        <p:spPr>
          <a:xfrm>
            <a:off x="5812897" y="30366"/>
            <a:ext cx="5535376" cy="6797267"/>
          </a:xfrm>
          <a:prstGeom prst="rect">
            <a:avLst/>
          </a:prstGeom>
        </p:spPr>
      </p:pic>
      <p:sp>
        <p:nvSpPr>
          <p:cNvPr id="4" name="TextBox 3">
            <a:extLst>
              <a:ext uri="{FF2B5EF4-FFF2-40B4-BE49-F238E27FC236}">
                <a16:creationId xmlns:a16="http://schemas.microsoft.com/office/drawing/2014/main" id="{A4210060-BE1F-435C-9BE5-F29AB4D02E1E}"/>
              </a:ext>
            </a:extLst>
          </p:cNvPr>
          <p:cNvSpPr txBox="1"/>
          <p:nvPr/>
        </p:nvSpPr>
        <p:spPr>
          <a:xfrm>
            <a:off x="367729" y="1607866"/>
            <a:ext cx="5591822" cy="5232202"/>
          </a:xfrm>
          <a:prstGeom prst="rect">
            <a:avLst/>
          </a:prstGeom>
          <a:noFill/>
        </p:spPr>
        <p:txBody>
          <a:bodyPr wrap="square" lIns="0" tIns="0" rIns="0" bIns="0" rtlCol="0">
            <a:spAutoFit/>
          </a:bodyPr>
          <a:lstStyle/>
          <a:p>
            <a:pPr algn="l"/>
            <a:r>
              <a:rPr lang="en-US" sz="2000" dirty="0"/>
              <a:t>Validation:</a:t>
            </a:r>
          </a:p>
          <a:p>
            <a:pPr marL="457200" indent="-457200" algn="l">
              <a:buFont typeface="+mj-lt"/>
              <a:buAutoNum type="arabicPeriod"/>
            </a:pPr>
            <a:r>
              <a:rPr lang="en-US" sz="2000" dirty="0"/>
              <a:t>Browse to your </a:t>
            </a:r>
            <a:r>
              <a:rPr lang="en-US" sz="2000" dirty="0" err="1"/>
              <a:t>vWAN</a:t>
            </a:r>
            <a:r>
              <a:rPr lang="en-US" sz="2000" dirty="0"/>
              <a:t> in the Portal</a:t>
            </a:r>
          </a:p>
          <a:p>
            <a:pPr marL="457200" indent="-457200" algn="l">
              <a:buFont typeface="+mj-lt"/>
              <a:buAutoNum type="arabicPeriod"/>
            </a:pPr>
            <a:r>
              <a:rPr lang="en-US" sz="2000" dirty="0"/>
              <a:t>Look at VPN Sites</a:t>
            </a:r>
          </a:p>
          <a:p>
            <a:pPr marL="457200" indent="-457200" algn="l">
              <a:buFont typeface="+mj-lt"/>
              <a:buAutoNum type="arabicPeriod"/>
            </a:pPr>
            <a:r>
              <a:rPr lang="en-US" sz="2000" dirty="0"/>
              <a:t>You should see two Sites (01 and 02)</a:t>
            </a:r>
          </a:p>
          <a:p>
            <a:pPr marL="457200" indent="-457200" algn="l">
              <a:buFont typeface="+mj-lt"/>
              <a:buAutoNum type="arabicPeriod"/>
            </a:pPr>
            <a:r>
              <a:rPr lang="en-US" sz="2000" dirty="0"/>
              <a:t>The Sites should be associated with your hub</a:t>
            </a:r>
          </a:p>
          <a:p>
            <a:pPr marL="457200" indent="-457200" algn="l">
              <a:buFont typeface="+mj-lt"/>
              <a:buAutoNum type="arabicPeriod"/>
            </a:pPr>
            <a:r>
              <a:rPr lang="en-US" sz="2000" dirty="0"/>
              <a:t>The Sites statuses should be “All connected”</a:t>
            </a:r>
          </a:p>
          <a:p>
            <a:pPr marL="457200" indent="-457200" algn="l">
              <a:buFont typeface="+mj-lt"/>
              <a:buAutoNum type="arabicPeriod"/>
            </a:pPr>
            <a:endParaRPr lang="en-US" sz="2000" dirty="0"/>
          </a:p>
          <a:p>
            <a:pPr marL="457200" indent="-457200" algn="l">
              <a:buFont typeface="+mj-lt"/>
              <a:buAutoNum type="arabicPeriod"/>
            </a:pPr>
            <a:r>
              <a:rPr lang="en-US" sz="2000" dirty="0"/>
              <a:t>From the Site01 VM, try pinging the VM in Azure 01, </a:t>
            </a:r>
            <a:r>
              <a:rPr lang="en-US" sz="2000" dirty="0">
                <a:solidFill>
                  <a:srgbClr val="00B050"/>
                </a:solidFill>
                <a:latin typeface="Consolas" panose="020B0609020204030204" pitchFamily="49" charset="0"/>
              </a:rPr>
              <a:t>10.17.xx.4</a:t>
            </a:r>
          </a:p>
          <a:p>
            <a:pPr marL="457200" indent="-457200">
              <a:buFont typeface="+mj-lt"/>
              <a:buAutoNum type="arabicPeriod"/>
            </a:pPr>
            <a:r>
              <a:rPr lang="en-US" sz="2000" dirty="0"/>
              <a:t>From the Site01 VM, try pinging the VM in Site 02, </a:t>
            </a:r>
            <a:r>
              <a:rPr lang="en-US" sz="2000" dirty="0">
                <a:solidFill>
                  <a:srgbClr val="00B050"/>
                </a:solidFill>
                <a:latin typeface="Consolas" panose="020B0609020204030204" pitchFamily="49" charset="0"/>
              </a:rPr>
              <a:t>10.17.xx.164</a:t>
            </a:r>
          </a:p>
          <a:p>
            <a:pPr algn="l"/>
            <a:endParaRPr lang="en-US" sz="2000" dirty="0"/>
          </a:p>
          <a:p>
            <a:pPr algn="l"/>
            <a:r>
              <a:rPr lang="en-US" sz="2000" dirty="0"/>
              <a:t>Take </a:t>
            </a:r>
            <a:r>
              <a:rPr lang="en-US" sz="2000" dirty="0" err="1"/>
              <a:t>Aways</a:t>
            </a:r>
            <a:r>
              <a:rPr lang="en-US" sz="2000" dirty="0"/>
              <a:t>:</a:t>
            </a:r>
          </a:p>
          <a:p>
            <a:pPr algn="l"/>
            <a:r>
              <a:rPr lang="en-US" sz="2000" dirty="0"/>
              <a:t>Your two “on-prem” sites are now connected to your Azure Virtual WAN. This gives you connectivity to the two Azure Sites and between your two on-premises Sites via the </a:t>
            </a:r>
            <a:r>
              <a:rPr lang="en-US" sz="2000" dirty="0" err="1"/>
              <a:t>vWAN</a:t>
            </a:r>
            <a:r>
              <a:rPr lang="en-US" sz="2000" dirty="0"/>
              <a:t> Hub.</a:t>
            </a:r>
          </a:p>
        </p:txBody>
      </p:sp>
      <p:sp>
        <p:nvSpPr>
          <p:cNvPr id="5" name="Rectangle 4">
            <a:extLst>
              <a:ext uri="{FF2B5EF4-FFF2-40B4-BE49-F238E27FC236}">
                <a16:creationId xmlns:a16="http://schemas.microsoft.com/office/drawing/2014/main" id="{77466811-FFCB-4D6A-AD33-B52985B1AB36}"/>
              </a:ext>
            </a:extLst>
          </p:cNvPr>
          <p:cNvSpPr/>
          <p:nvPr/>
        </p:nvSpPr>
        <p:spPr>
          <a:xfrm>
            <a:off x="8769197" y="498533"/>
            <a:ext cx="1034257" cy="276999"/>
          </a:xfrm>
          <a:prstGeom prst="rect">
            <a:avLst/>
          </a:prstGeom>
        </p:spPr>
        <p:txBody>
          <a:bodyPr wrap="none">
            <a:spAutoFit/>
          </a:bodyPr>
          <a:lstStyle/>
          <a:p>
            <a:r>
              <a:rPr lang="en-US" sz="1200" dirty="0">
                <a:solidFill>
                  <a:srgbClr val="00B050"/>
                </a:solidFill>
                <a:latin typeface="Consolas" panose="020B0609020204030204" pitchFamily="49" charset="0"/>
              </a:rPr>
              <a:t>10.17.xx.4</a:t>
            </a:r>
          </a:p>
        </p:txBody>
      </p:sp>
      <p:sp>
        <p:nvSpPr>
          <p:cNvPr id="6" name="Rectangle 5">
            <a:extLst>
              <a:ext uri="{FF2B5EF4-FFF2-40B4-BE49-F238E27FC236}">
                <a16:creationId xmlns:a16="http://schemas.microsoft.com/office/drawing/2014/main" id="{9C902640-3FF3-47CD-8647-D86E6CE96607}"/>
              </a:ext>
            </a:extLst>
          </p:cNvPr>
          <p:cNvSpPr/>
          <p:nvPr/>
        </p:nvSpPr>
        <p:spPr>
          <a:xfrm>
            <a:off x="10788664" y="498532"/>
            <a:ext cx="1119217" cy="276999"/>
          </a:xfrm>
          <a:prstGeom prst="rect">
            <a:avLst/>
          </a:prstGeom>
        </p:spPr>
        <p:txBody>
          <a:bodyPr wrap="none">
            <a:spAutoFit/>
          </a:bodyPr>
          <a:lstStyle/>
          <a:p>
            <a:r>
              <a:rPr lang="en-US" sz="1200" dirty="0">
                <a:solidFill>
                  <a:srgbClr val="00B050"/>
                </a:solidFill>
                <a:latin typeface="Consolas" panose="020B0609020204030204" pitchFamily="49" charset="0"/>
              </a:rPr>
              <a:t>10.17.xx.36</a:t>
            </a:r>
          </a:p>
        </p:txBody>
      </p:sp>
      <p:sp>
        <p:nvSpPr>
          <p:cNvPr id="7" name="Rectangle 6">
            <a:extLst>
              <a:ext uri="{FF2B5EF4-FFF2-40B4-BE49-F238E27FC236}">
                <a16:creationId xmlns:a16="http://schemas.microsoft.com/office/drawing/2014/main" id="{2F627480-DF20-4F14-B9AD-AF5E0DD9A950}"/>
              </a:ext>
            </a:extLst>
          </p:cNvPr>
          <p:cNvSpPr/>
          <p:nvPr/>
        </p:nvSpPr>
        <p:spPr>
          <a:xfrm>
            <a:off x="6710440" y="5776087"/>
            <a:ext cx="1204176" cy="276999"/>
          </a:xfrm>
          <a:prstGeom prst="rect">
            <a:avLst/>
          </a:prstGeom>
        </p:spPr>
        <p:txBody>
          <a:bodyPr wrap="none">
            <a:spAutoFit/>
          </a:bodyPr>
          <a:lstStyle/>
          <a:p>
            <a:r>
              <a:rPr lang="en-US" sz="1200" dirty="0">
                <a:solidFill>
                  <a:srgbClr val="00B050"/>
                </a:solidFill>
                <a:latin typeface="Consolas" panose="020B0609020204030204" pitchFamily="49" charset="0"/>
              </a:rPr>
              <a:t>10.17.xx.132</a:t>
            </a:r>
          </a:p>
        </p:txBody>
      </p:sp>
      <p:sp>
        <p:nvSpPr>
          <p:cNvPr id="8" name="Rectangle 7">
            <a:extLst>
              <a:ext uri="{FF2B5EF4-FFF2-40B4-BE49-F238E27FC236}">
                <a16:creationId xmlns:a16="http://schemas.microsoft.com/office/drawing/2014/main" id="{2CDB3DFA-333D-49EF-BBDB-F3679D99FEA9}"/>
              </a:ext>
            </a:extLst>
          </p:cNvPr>
          <p:cNvSpPr/>
          <p:nvPr/>
        </p:nvSpPr>
        <p:spPr>
          <a:xfrm>
            <a:off x="8599278" y="5763719"/>
            <a:ext cx="1204176" cy="276999"/>
          </a:xfrm>
          <a:prstGeom prst="rect">
            <a:avLst/>
          </a:prstGeom>
        </p:spPr>
        <p:txBody>
          <a:bodyPr wrap="none">
            <a:spAutoFit/>
          </a:bodyPr>
          <a:lstStyle/>
          <a:p>
            <a:r>
              <a:rPr lang="en-US" sz="1200" dirty="0">
                <a:solidFill>
                  <a:srgbClr val="00B050"/>
                </a:solidFill>
                <a:latin typeface="Consolas" panose="020B0609020204030204" pitchFamily="49" charset="0"/>
              </a:rPr>
              <a:t>10.17.xx.164</a:t>
            </a:r>
          </a:p>
        </p:txBody>
      </p:sp>
    </p:spTree>
    <p:extLst>
      <p:ext uri="{BB962C8B-B14F-4D97-AF65-F5344CB8AC3E}">
        <p14:creationId xmlns:p14="http://schemas.microsoft.com/office/powerpoint/2010/main" val="55545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Step 7</a:t>
            </a:r>
          </a:p>
        </p:txBody>
      </p:sp>
      <p:pic>
        <p:nvPicPr>
          <p:cNvPr id="3" name="Picture 2">
            <a:extLst>
              <a:ext uri="{FF2B5EF4-FFF2-40B4-BE49-F238E27FC236}">
                <a16:creationId xmlns:a16="http://schemas.microsoft.com/office/drawing/2014/main" id="{36E81E11-2C79-4164-A6BF-8F2E4BD27BD4}"/>
              </a:ext>
            </a:extLst>
          </p:cNvPr>
          <p:cNvPicPr>
            <a:picLocks noChangeAspect="1"/>
          </p:cNvPicPr>
          <p:nvPr/>
        </p:nvPicPr>
        <p:blipFill>
          <a:blip r:embed="rId2"/>
          <a:stretch>
            <a:fillRect/>
          </a:stretch>
        </p:blipFill>
        <p:spPr>
          <a:xfrm>
            <a:off x="5816444" y="30366"/>
            <a:ext cx="5602182" cy="6797267"/>
          </a:xfrm>
          <a:prstGeom prst="rect">
            <a:avLst/>
          </a:prstGeom>
        </p:spPr>
      </p:pic>
    </p:spTree>
    <p:extLst>
      <p:ext uri="{BB962C8B-B14F-4D97-AF65-F5344CB8AC3E}">
        <p14:creationId xmlns:p14="http://schemas.microsoft.com/office/powerpoint/2010/main" val="40472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Step 8</a:t>
            </a:r>
          </a:p>
        </p:txBody>
      </p:sp>
      <p:pic>
        <p:nvPicPr>
          <p:cNvPr id="3" name="Picture 2">
            <a:extLst>
              <a:ext uri="{FF2B5EF4-FFF2-40B4-BE49-F238E27FC236}">
                <a16:creationId xmlns:a16="http://schemas.microsoft.com/office/drawing/2014/main" id="{EC2E1184-4A02-484B-9125-695E1290747D}"/>
              </a:ext>
            </a:extLst>
          </p:cNvPr>
          <p:cNvPicPr>
            <a:picLocks noChangeAspect="1"/>
          </p:cNvPicPr>
          <p:nvPr/>
        </p:nvPicPr>
        <p:blipFill>
          <a:blip r:embed="rId2"/>
          <a:stretch>
            <a:fillRect/>
          </a:stretch>
        </p:blipFill>
        <p:spPr>
          <a:xfrm>
            <a:off x="4147021" y="30366"/>
            <a:ext cx="8035838" cy="6797267"/>
          </a:xfrm>
          <a:prstGeom prst="rect">
            <a:avLst/>
          </a:prstGeom>
        </p:spPr>
      </p:pic>
    </p:spTree>
    <p:extLst>
      <p:ext uri="{BB962C8B-B14F-4D97-AF65-F5344CB8AC3E}">
        <p14:creationId xmlns:p14="http://schemas.microsoft.com/office/powerpoint/2010/main" val="39090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Morning Session learning objectives</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a:t>
            </a:r>
          </a:p>
          <a:p>
            <a:r>
              <a:rPr lang="en-US" sz="2000" dirty="0">
                <a:latin typeface="+mn-lt"/>
              </a:rPr>
              <a:t>Contoso has two on-premise branch offices that need to connect to their Azure deployments.</a:t>
            </a:r>
          </a:p>
          <a:p>
            <a:pPr lvl="1"/>
            <a:r>
              <a:rPr lang="en-US" dirty="0"/>
              <a:t>Site 1 has a </a:t>
            </a:r>
            <a:r>
              <a:rPr lang="en-US" dirty="0" err="1"/>
              <a:t>NetFoundry</a:t>
            </a:r>
            <a:r>
              <a:rPr lang="en-US" dirty="0"/>
              <a:t> appliance (</a:t>
            </a:r>
            <a:r>
              <a:rPr lang="en-US" dirty="0" err="1"/>
              <a:t>vWAN</a:t>
            </a:r>
            <a:r>
              <a:rPr lang="en-US" dirty="0"/>
              <a:t> partner appliance)</a:t>
            </a:r>
          </a:p>
          <a:p>
            <a:pPr lvl="1"/>
            <a:r>
              <a:rPr lang="en-US" dirty="0"/>
              <a:t>Site 2 has a Cisco CSR router (not a </a:t>
            </a:r>
            <a:r>
              <a:rPr lang="en-US" dirty="0" err="1"/>
              <a:t>vWAN</a:t>
            </a:r>
            <a:r>
              <a:rPr lang="en-US" dirty="0"/>
              <a:t> partner appliance)</a:t>
            </a:r>
          </a:p>
          <a:p>
            <a:pPr lvl="1"/>
            <a:r>
              <a:rPr lang="en-US" dirty="0"/>
              <a:t>Contoso also has remote employees at home and is planning for an ExpressRoute circuit</a:t>
            </a:r>
          </a:p>
          <a:p>
            <a:pPr marL="0" indent="0">
              <a:buNone/>
            </a:pPr>
            <a:endParaRPr lang="en-US" sz="2000" dirty="0">
              <a:latin typeface="+mn-lt"/>
            </a:endParaRPr>
          </a:p>
          <a:p>
            <a:pPr marL="0" indent="0">
              <a:buNone/>
            </a:pPr>
            <a:r>
              <a:rPr lang="en-US" sz="2000" dirty="0">
                <a:latin typeface="+mn-lt"/>
              </a:rPr>
              <a:t>At the end of this session, you should be better able to…</a:t>
            </a:r>
          </a:p>
          <a:p>
            <a:r>
              <a:rPr lang="en-US" sz="2000" dirty="0">
                <a:latin typeface="+mn-lt"/>
              </a:rPr>
              <a:t>discuss Azure Virtual WAN, when to use and why</a:t>
            </a:r>
          </a:p>
          <a:p>
            <a:r>
              <a:rPr lang="en-US" sz="2000" dirty="0">
                <a:latin typeface="+mn-lt"/>
              </a:rPr>
              <a:t>talk about the hub and spoke model in </a:t>
            </a:r>
            <a:r>
              <a:rPr lang="en-US" sz="2000" dirty="0" err="1">
                <a:latin typeface="+mn-lt"/>
              </a:rPr>
              <a:t>vWAN</a:t>
            </a:r>
            <a:endParaRPr lang="en-US" sz="2000" dirty="0">
              <a:latin typeface="+mn-lt"/>
            </a:endParaRPr>
          </a:p>
          <a:p>
            <a:r>
              <a:rPr lang="en-US" sz="2000" dirty="0">
                <a:latin typeface="+mn-lt"/>
              </a:rPr>
              <a:t>describe the partner device onboarding experience</a:t>
            </a:r>
          </a:p>
          <a:p>
            <a:r>
              <a:rPr lang="en-US" sz="2000" dirty="0">
                <a:latin typeface="+mn-lt"/>
              </a:rPr>
              <a:t>describe the manual tunnel process</a:t>
            </a:r>
          </a:p>
          <a:p>
            <a:r>
              <a:rPr lang="en-US" sz="2000" dirty="0">
                <a:latin typeface="+mn-lt"/>
              </a:rPr>
              <a:t>awareness of the P2S process</a:t>
            </a:r>
          </a:p>
          <a:p>
            <a:r>
              <a:rPr lang="en-US" sz="2000" dirty="0">
                <a:latin typeface="+mn-lt"/>
              </a:rPr>
              <a:t>awareness of ExpressRoute connections</a:t>
            </a:r>
          </a:p>
        </p:txBody>
      </p:sp>
    </p:spTree>
    <p:extLst>
      <p:ext uri="{BB962C8B-B14F-4D97-AF65-F5344CB8AC3E}">
        <p14:creationId xmlns:p14="http://schemas.microsoft.com/office/powerpoint/2010/main" val="28922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Final</a:t>
            </a:r>
          </a:p>
        </p:txBody>
      </p:sp>
      <p:pic>
        <p:nvPicPr>
          <p:cNvPr id="3" name="Picture 2">
            <a:extLst>
              <a:ext uri="{FF2B5EF4-FFF2-40B4-BE49-F238E27FC236}">
                <a16:creationId xmlns:a16="http://schemas.microsoft.com/office/drawing/2014/main" id="{9E980E63-EF6C-4BD3-98CF-E22273D29BBE}"/>
              </a:ext>
            </a:extLst>
          </p:cNvPr>
          <p:cNvPicPr>
            <a:picLocks noChangeAspect="1"/>
          </p:cNvPicPr>
          <p:nvPr/>
        </p:nvPicPr>
        <p:blipFill>
          <a:blip r:embed="rId2"/>
          <a:stretch>
            <a:fillRect/>
          </a:stretch>
        </p:blipFill>
        <p:spPr>
          <a:xfrm>
            <a:off x="2333337" y="30366"/>
            <a:ext cx="8818426" cy="6797267"/>
          </a:xfrm>
          <a:prstGeom prst="rect">
            <a:avLst/>
          </a:prstGeom>
        </p:spPr>
      </p:pic>
    </p:spTree>
    <p:extLst>
      <p:ext uri="{BB962C8B-B14F-4D97-AF65-F5344CB8AC3E}">
        <p14:creationId xmlns:p14="http://schemas.microsoft.com/office/powerpoint/2010/main" val="419234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Other Networking Sessions This Week</a:t>
            </a:r>
          </a:p>
        </p:txBody>
      </p:sp>
    </p:spTree>
    <p:extLst>
      <p:ext uri="{BB962C8B-B14F-4D97-AF65-F5344CB8AC3E}">
        <p14:creationId xmlns:p14="http://schemas.microsoft.com/office/powerpoint/2010/main" val="26737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PowerShell SDK Update</a:t>
            </a:r>
          </a:p>
        </p:txBody>
      </p:sp>
    </p:spTree>
    <p:extLst>
      <p:ext uri="{BB962C8B-B14F-4D97-AF65-F5344CB8AC3E}">
        <p14:creationId xmlns:p14="http://schemas.microsoft.com/office/powerpoint/2010/main" val="38380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Azure PowerShell SDK - Az</a:t>
            </a:r>
          </a:p>
        </p:txBody>
      </p:sp>
      <p:sp>
        <p:nvSpPr>
          <p:cNvPr id="6" name="Text Placeholder 5"/>
          <p:cNvSpPr>
            <a:spLocks noGrp="1"/>
          </p:cNvSpPr>
          <p:nvPr>
            <p:ph type="body" sz="quarter" idx="10"/>
          </p:nvPr>
        </p:nvSpPr>
        <p:spPr>
          <a:xfrm>
            <a:off x="584200" y="1435497"/>
            <a:ext cx="11018520" cy="4752070"/>
          </a:xfrm>
        </p:spPr>
        <p:txBody>
          <a:bodyPr/>
          <a:lstStyle/>
          <a:p>
            <a:r>
              <a:rPr lang="en-US" dirty="0"/>
              <a:t>New Azure PowerShell SDK Module - Az</a:t>
            </a:r>
          </a:p>
          <a:p>
            <a:pPr lvl="1"/>
            <a:r>
              <a:rPr lang="en-US" dirty="0"/>
              <a:t>Not compatible with </a:t>
            </a:r>
            <a:r>
              <a:rPr lang="en-US" dirty="0" err="1"/>
              <a:t>AzureRM</a:t>
            </a:r>
            <a:r>
              <a:rPr lang="en-US" dirty="0"/>
              <a:t> (</a:t>
            </a:r>
            <a:r>
              <a:rPr lang="en-US" dirty="0" err="1"/>
              <a:t>ie</a:t>
            </a:r>
            <a:r>
              <a:rPr lang="en-US" dirty="0"/>
              <a:t> can’t be installed side by side)</a:t>
            </a:r>
          </a:p>
          <a:p>
            <a:pPr lvl="1"/>
            <a:r>
              <a:rPr lang="en-US" dirty="0"/>
              <a:t>There is an alias set, so </a:t>
            </a:r>
            <a:r>
              <a:rPr lang="en-US" dirty="0" err="1"/>
              <a:t>AzureRM</a:t>
            </a:r>
            <a:r>
              <a:rPr lang="en-US" dirty="0"/>
              <a:t> commands will still work</a:t>
            </a:r>
          </a:p>
          <a:p>
            <a:pPr lvl="1"/>
            <a:r>
              <a:rPr lang="en-US" dirty="0"/>
              <a:t>It’s not required now, but new features are going into Az only</a:t>
            </a:r>
          </a:p>
          <a:p>
            <a:endParaRPr lang="en-US" sz="2000" dirty="0"/>
          </a:p>
          <a:p>
            <a:r>
              <a:rPr lang="en-US" dirty="0"/>
              <a:t>New Azure Login Method</a:t>
            </a:r>
          </a:p>
          <a:p>
            <a:pPr lvl="1"/>
            <a:r>
              <a:rPr lang="en-US" dirty="0"/>
              <a:t>Connect-</a:t>
            </a:r>
            <a:r>
              <a:rPr lang="en-US" dirty="0" err="1"/>
              <a:t>AzAccount</a:t>
            </a:r>
            <a:endParaRPr lang="en-US" dirty="0"/>
          </a:p>
          <a:p>
            <a:pPr lvl="1"/>
            <a:r>
              <a:rPr lang="en-US" dirty="0"/>
              <a:t>Do this in an admin PowerShell console session to give permanent access for a machine</a:t>
            </a:r>
          </a:p>
          <a:p>
            <a:pPr lvl="1"/>
            <a:endParaRPr lang="en-US" dirty="0"/>
          </a:p>
          <a:p>
            <a:r>
              <a:rPr lang="en-US" dirty="0" err="1"/>
              <a:t>AzureRM</a:t>
            </a:r>
            <a:r>
              <a:rPr lang="en-US" dirty="0"/>
              <a:t> commands should work with </a:t>
            </a:r>
            <a:r>
              <a:rPr lang="en-US" dirty="0">
                <a:latin typeface="Consolas" panose="020B0609020204030204" pitchFamily="49" charset="0"/>
              </a:rPr>
              <a:t>Enable-</a:t>
            </a:r>
            <a:r>
              <a:rPr lang="en-US" dirty="0" err="1">
                <a:latin typeface="Consolas" panose="020B0609020204030204" pitchFamily="49" charset="0"/>
              </a:rPr>
              <a:t>AzureRmAlias</a:t>
            </a:r>
            <a:endParaRPr lang="en-US" dirty="0">
              <a:latin typeface="Consolas" panose="020B0609020204030204" pitchFamily="49" charset="0"/>
            </a:endParaRPr>
          </a:p>
          <a:p>
            <a:endParaRPr lang="en-US" sz="2000" dirty="0">
              <a:latin typeface="Consolas" panose="020B0609020204030204" pitchFamily="49" charset="0"/>
            </a:endParaRPr>
          </a:p>
          <a:p>
            <a:pPr marL="0" indent="0">
              <a:buNone/>
            </a:pPr>
            <a:r>
              <a:rPr lang="en-US" sz="1800" dirty="0">
                <a:latin typeface="Consolas" panose="020B0609020204030204" pitchFamily="49" charset="0"/>
                <a:hlinkClick r:id="rId3"/>
              </a:rPr>
              <a:t>https://azure.microsoft.com/blog/how-to-migrate-from-azurerm-to-az-in-azure-powershell/</a:t>
            </a:r>
            <a:r>
              <a:rPr lang="en-US" sz="1800" dirty="0">
                <a:latin typeface="Consolas" panose="020B0609020204030204" pitchFamily="49" charset="0"/>
              </a:rPr>
              <a:t> </a:t>
            </a:r>
          </a:p>
        </p:txBody>
      </p:sp>
    </p:spTree>
    <p:extLst>
      <p:ext uri="{BB962C8B-B14F-4D97-AF65-F5344CB8AC3E}">
        <p14:creationId xmlns:p14="http://schemas.microsoft.com/office/powerpoint/2010/main" val="7292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Idempotent PowerShell Operations</a:t>
            </a:r>
          </a:p>
        </p:txBody>
      </p:sp>
      <p:sp>
        <p:nvSpPr>
          <p:cNvPr id="6" name="Text Placeholder 5"/>
          <p:cNvSpPr>
            <a:spLocks noGrp="1"/>
          </p:cNvSpPr>
          <p:nvPr>
            <p:ph type="body" sz="quarter" idx="10"/>
          </p:nvPr>
        </p:nvSpPr>
        <p:spPr>
          <a:xfrm>
            <a:off x="584200" y="1435497"/>
            <a:ext cx="11018520" cy="3933384"/>
          </a:xfrm>
        </p:spPr>
        <p:txBody>
          <a:bodyPr/>
          <a:lstStyle/>
          <a:p>
            <a:pPr marL="0" indent="0">
              <a:buNone/>
            </a:pPr>
            <a:r>
              <a:rPr lang="en-US" sz="1800" dirty="0">
                <a:solidFill>
                  <a:srgbClr val="006400"/>
                </a:solidFill>
                <a:latin typeface="Consolas" panose="020B0609020204030204" pitchFamily="49" charset="0"/>
              </a:rPr>
              <a:t># 3.3 Create Public IPs</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Get-Date</a:t>
            </a:r>
            <a:r>
              <a:rPr lang="en-US" sz="1800" dirty="0">
                <a:solidFill>
                  <a:prstClr val="black"/>
                </a:solidFill>
                <a:latin typeface="Consolas" panose="020B0609020204030204" pitchFamily="49" charset="0"/>
              </a:rPr>
              <a:t>)</a:t>
            </a:r>
            <a:r>
              <a:rPr lang="en-US" sz="1800" dirty="0">
                <a:solidFill>
                  <a:srgbClr val="8B0000"/>
                </a:solidFill>
                <a:latin typeface="Consolas" panose="020B0609020204030204" pitchFamily="49" charset="0"/>
              </a:rPr>
              <a:t>' - '</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NoNewline</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“Creating Public IP address“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ForegroundColor</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Cyan</a:t>
            </a:r>
            <a:endParaRPr lang="en-US" sz="1800" dirty="0">
              <a:solidFill>
                <a:prstClr val="black"/>
              </a:solidFill>
              <a:latin typeface="Consolas" panose="020B0609020204030204" pitchFamily="49" charset="0"/>
            </a:endParaRPr>
          </a:p>
          <a:p>
            <a:pPr marL="0" indent="0">
              <a:buNone/>
            </a:pPr>
            <a:r>
              <a:rPr lang="en-US" sz="1800" dirty="0">
                <a:solidFill>
                  <a:srgbClr val="00008B"/>
                </a:solidFill>
                <a:highlight>
                  <a:srgbClr val="FFFF00"/>
                </a:highlight>
                <a:latin typeface="Consolas" panose="020B0609020204030204" pitchFamily="49" charset="0"/>
              </a:rPr>
              <a:t>Try</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Get</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000080"/>
                </a:solidFill>
                <a:highlight>
                  <a:srgbClr val="FFFF00"/>
                </a:highlight>
                <a:latin typeface="Consolas" panose="020B0609020204030204" pitchFamily="49" charset="0"/>
              </a:rPr>
              <a:t>-</a:t>
            </a:r>
            <a:r>
              <a:rPr lang="en-US" sz="1800" dirty="0" err="1">
                <a:solidFill>
                  <a:srgbClr val="000080"/>
                </a:solidFill>
                <a:highlight>
                  <a:srgbClr val="FFFF00"/>
                </a:highlight>
                <a:latin typeface="Consolas" panose="020B0609020204030204" pitchFamily="49" charset="0"/>
              </a:rPr>
              <a:t>ErrorAction</a:t>
            </a:r>
            <a:r>
              <a:rPr lang="en-US" sz="1800" dirty="0">
                <a:solidFill>
                  <a:prstClr val="black"/>
                </a:solidFill>
                <a:highlight>
                  <a:srgbClr val="FFFF00"/>
                </a:highlight>
                <a:latin typeface="Consolas" panose="020B0609020204030204" pitchFamily="49" charset="0"/>
              </a:rPr>
              <a:t> </a:t>
            </a:r>
            <a:r>
              <a:rPr lang="en-US" sz="1800" dirty="0">
                <a:solidFill>
                  <a:srgbClr val="8A2BE2"/>
                </a:solidFill>
                <a:highlight>
                  <a:srgbClr val="FFFF00"/>
                </a:highlight>
                <a:latin typeface="Consolas" panose="020B0609020204030204" pitchFamily="49" charset="0"/>
              </a:rPr>
              <a:t>Stop</a:t>
            </a:r>
            <a:endParaRPr lang="en-US" sz="1800" dirty="0">
              <a:solidFill>
                <a:prstClr val="black"/>
              </a:solidFill>
              <a:highlight>
                <a:srgbClr val="FFFF00"/>
              </a:highlight>
              <a:latin typeface="Consolas" panose="020B0609020204030204" pitchFamily="49" charset="0"/>
            </a:endParaRPr>
          </a:p>
          <a:p>
            <a:pPr marL="0" indent="0">
              <a:buNone/>
            </a:pP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"resource exists, skipping“</a:t>
            </a:r>
          </a:p>
          <a:p>
            <a:pPr marL="0" indent="0">
              <a:buNone/>
            </a:pPr>
            <a:r>
              <a:rPr lang="en-US" sz="1800" dirty="0">
                <a:solidFill>
                  <a:srgbClr val="8B0000"/>
                </a:solidFill>
                <a:latin typeface="Consolas" panose="020B0609020204030204" pitchFamily="49" charset="0"/>
              </a:rPr>
              <a:t>     </a:t>
            </a:r>
            <a:r>
              <a:rPr lang="en-US" sz="1800" dirty="0">
                <a:solidFill>
                  <a:prstClr val="black"/>
                </a:solidFill>
                <a:latin typeface="Consolas" panose="020B0609020204030204" pitchFamily="49" charset="0"/>
              </a:rPr>
              <a:t>}</a:t>
            </a:r>
          </a:p>
          <a:p>
            <a:pPr marL="0" indent="0">
              <a:buNone/>
            </a:pPr>
            <a:r>
              <a:rPr lang="en-US" sz="1800" dirty="0">
                <a:solidFill>
                  <a:srgbClr val="00008B"/>
                </a:solidFill>
                <a:highlight>
                  <a:srgbClr val="FFFF00"/>
                </a:highlight>
                <a:latin typeface="Consolas" panose="020B0609020204030204" pitchFamily="49" charset="0"/>
              </a:rPr>
              <a:t>Catch</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New</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-Location</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EastRegion</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AllocationMethod</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Dynamic</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p>
          <a:p>
            <a:pPr marL="0" indent="0">
              <a:buNone/>
            </a:pPr>
            <a:r>
              <a:rPr lang="en-US" sz="1800" dirty="0">
                <a:solidFill>
                  <a:srgbClr val="8A2BE2"/>
                </a:solidFill>
                <a:latin typeface="Consolas" panose="020B0609020204030204" pitchFamily="49" charset="0"/>
              </a:rPr>
              <a:t>       </a:t>
            </a:r>
            <a:r>
              <a:rPr lang="en-US" sz="18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Building the Environment</a:t>
            </a:r>
          </a:p>
        </p:txBody>
      </p:sp>
    </p:spTree>
    <p:extLst>
      <p:ext uri="{BB962C8B-B14F-4D97-AF65-F5344CB8AC3E}">
        <p14:creationId xmlns:p14="http://schemas.microsoft.com/office/powerpoint/2010/main" val="231852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Final Environment</a:t>
            </a:r>
          </a:p>
        </p:txBody>
      </p:sp>
      <p:pic>
        <p:nvPicPr>
          <p:cNvPr id="4" name="Picture 3">
            <a:extLst>
              <a:ext uri="{FF2B5EF4-FFF2-40B4-BE49-F238E27FC236}">
                <a16:creationId xmlns:a16="http://schemas.microsoft.com/office/drawing/2014/main" id="{FDC3D649-EF23-44A9-B0F6-43D0C8B0468F}"/>
              </a:ext>
            </a:extLst>
          </p:cNvPr>
          <p:cNvPicPr>
            <a:picLocks noChangeAspect="1"/>
          </p:cNvPicPr>
          <p:nvPr/>
        </p:nvPicPr>
        <p:blipFill>
          <a:blip r:embed="rId2"/>
          <a:stretch>
            <a:fillRect/>
          </a:stretch>
        </p:blipFill>
        <p:spPr>
          <a:xfrm>
            <a:off x="2656610" y="30366"/>
            <a:ext cx="8818426" cy="6797267"/>
          </a:xfrm>
          <a:prstGeom prst="rect">
            <a:avLst/>
          </a:prstGeom>
        </p:spPr>
      </p:pic>
    </p:spTree>
    <p:extLst>
      <p:ext uri="{BB962C8B-B14F-4D97-AF65-F5344CB8AC3E}">
        <p14:creationId xmlns:p14="http://schemas.microsoft.com/office/powerpoint/2010/main" val="152880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2B7-48FD-4C7A-8017-4FC648788B17}"/>
              </a:ext>
            </a:extLst>
          </p:cNvPr>
          <p:cNvSpPr>
            <a:spLocks noGrp="1"/>
          </p:cNvSpPr>
          <p:nvPr>
            <p:ph type="title"/>
          </p:nvPr>
        </p:nvSpPr>
        <p:spPr/>
        <p:txBody>
          <a:bodyPr/>
          <a:lstStyle/>
          <a:p>
            <a:r>
              <a:rPr lang="en-US" dirty="0"/>
              <a:t>Step 0</a:t>
            </a:r>
          </a:p>
        </p:txBody>
      </p:sp>
      <p:pic>
        <p:nvPicPr>
          <p:cNvPr id="3" name="Picture 2">
            <a:extLst>
              <a:ext uri="{FF2B5EF4-FFF2-40B4-BE49-F238E27FC236}">
                <a16:creationId xmlns:a16="http://schemas.microsoft.com/office/drawing/2014/main" id="{08B8184A-54F9-4119-96FA-7B712EEB30EC}"/>
              </a:ext>
            </a:extLst>
          </p:cNvPr>
          <p:cNvPicPr>
            <a:picLocks noChangeAspect="1"/>
          </p:cNvPicPr>
          <p:nvPr/>
        </p:nvPicPr>
        <p:blipFill>
          <a:blip r:embed="rId2"/>
          <a:stretch>
            <a:fillRect/>
          </a:stretch>
        </p:blipFill>
        <p:spPr>
          <a:xfrm>
            <a:off x="5812899" y="30366"/>
            <a:ext cx="5535376" cy="6797267"/>
          </a:xfrm>
          <a:prstGeom prst="rect">
            <a:avLst/>
          </a:prstGeom>
        </p:spPr>
      </p:pic>
      <p:sp>
        <p:nvSpPr>
          <p:cNvPr id="4" name="TextBox 3">
            <a:extLst>
              <a:ext uri="{FF2B5EF4-FFF2-40B4-BE49-F238E27FC236}">
                <a16:creationId xmlns:a16="http://schemas.microsoft.com/office/drawing/2014/main" id="{EF4E2E22-B8AA-46A5-BF5D-6CA71447EF41}"/>
              </a:ext>
            </a:extLst>
          </p:cNvPr>
          <p:cNvSpPr txBox="1"/>
          <p:nvPr/>
        </p:nvSpPr>
        <p:spPr>
          <a:xfrm>
            <a:off x="366588" y="1611367"/>
            <a:ext cx="6180401" cy="41242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Connect to </a:t>
            </a:r>
            <a:r>
              <a:rPr lang="en-US" sz="2000" dirty="0" err="1">
                <a:gradFill>
                  <a:gsLst>
                    <a:gs pos="2917">
                      <a:schemeClr val="tx1"/>
                    </a:gs>
                    <a:gs pos="30000">
                      <a:schemeClr val="tx1"/>
                    </a:gs>
                  </a:gsLst>
                  <a:lin ang="5400000" scaled="0"/>
                </a:gradFill>
              </a:rPr>
              <a:t>WiFi</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Browse to </a:t>
            </a:r>
            <a:r>
              <a:rPr lang="en-US" sz="2000" dirty="0">
                <a:gradFill>
                  <a:gsLst>
                    <a:gs pos="2917">
                      <a:schemeClr val="tx1"/>
                    </a:gs>
                    <a:gs pos="30000">
                      <a:schemeClr val="tx1"/>
                    </a:gs>
                  </a:gsLst>
                  <a:lin ang="5400000" scaled="0"/>
                </a:gradFill>
                <a:hlinkClick r:id="rId3"/>
              </a:rPr>
              <a:t>https://portal.azure.com</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Get user name and password in </a:t>
            </a:r>
            <a:r>
              <a:rPr lang="en-US" sz="2000" dirty="0" err="1">
                <a:gradFill>
                  <a:gsLst>
                    <a:gs pos="2917">
                      <a:schemeClr val="tx1"/>
                    </a:gs>
                    <a:gs pos="30000">
                      <a:schemeClr val="tx1"/>
                    </a:gs>
                  </a:gsLst>
                  <a:lin ang="5400000" scaled="0"/>
                </a:gradFill>
              </a:rPr>
              <a:t>KeyVault</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Using those creds, RDP to VM01 in VPN Site 1</a:t>
            </a:r>
          </a:p>
          <a:p>
            <a:pPr marL="457200" indent="-457200" algn="l">
              <a:buFont typeface="+mj-lt"/>
              <a:buAutoNum type="arabicPeriod"/>
            </a:pPr>
            <a:r>
              <a:rPr lang="en-US" sz="2000" dirty="0">
                <a:gradFill>
                  <a:gsLst>
                    <a:gs pos="2917">
                      <a:schemeClr val="tx1"/>
                    </a:gs>
                    <a:gs pos="30000">
                      <a:schemeClr val="tx1"/>
                    </a:gs>
                  </a:gsLst>
                  <a:lin ang="5400000" scaled="0"/>
                </a:gradFill>
              </a:rPr>
              <a:t>On VM01, open PowerShell run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sz="2000" dirty="0">
                <a:solidFill>
                  <a:srgbClr val="00B050"/>
                </a:solidFill>
                <a:latin typeface="Consolas" panose="020B0609020204030204" pitchFamily="49" charset="0"/>
              </a:rPr>
              <a:t>Connect-</a:t>
            </a:r>
            <a:r>
              <a:rPr lang="en-US" sz="2000" dirty="0" err="1">
                <a:solidFill>
                  <a:srgbClr val="00B050"/>
                </a:solidFill>
                <a:latin typeface="Consolas" panose="020B0609020204030204" pitchFamily="49" charset="0"/>
              </a:rPr>
              <a:t>AzAccount</a:t>
            </a:r>
            <a:endParaRPr lang="en-US" sz="2000" dirty="0">
              <a:solidFill>
                <a:srgbClr val="00B050"/>
              </a:solidFill>
              <a:latin typeface="Consolas" panose="020B0609020204030204" pitchFamily="49" charset="0"/>
            </a:endParaRPr>
          </a:p>
          <a:p>
            <a:pPr marL="457200" indent="-457200" algn="l">
              <a:buFont typeface="+mj-lt"/>
              <a:buAutoNum type="arabicPeriod"/>
            </a:pPr>
            <a:r>
              <a:rPr lang="en-US" sz="2000" dirty="0">
                <a:gradFill>
                  <a:gsLst>
                    <a:gs pos="2917">
                      <a:schemeClr val="tx1"/>
                    </a:gs>
                    <a:gs pos="30000">
                      <a:schemeClr val="tx1"/>
                    </a:gs>
                  </a:gsLst>
                  <a:lin ang="5400000" scaled="0"/>
                </a:gradFill>
              </a:rPr>
              <a:t>Login using @microsoft.com</a:t>
            </a:r>
          </a:p>
          <a:p>
            <a:pPr marL="457200" indent="-457200">
              <a:buFont typeface="+mj-lt"/>
              <a:buAutoNum type="arabicPeriod"/>
            </a:pPr>
            <a:r>
              <a:rPr lang="en-US" sz="2000" dirty="0">
                <a:gradFill>
                  <a:gsLst>
                    <a:gs pos="2917">
                      <a:schemeClr val="tx1"/>
                    </a:gs>
                    <a:gs pos="30000">
                      <a:schemeClr val="tx1"/>
                    </a:gs>
                  </a:gsLst>
                  <a:lin ang="5400000" scaled="0"/>
                </a:gradFill>
              </a:rPr>
              <a:t>Run</a:t>
            </a:r>
          </a:p>
          <a:p>
            <a:pPr lvl="1"/>
            <a:r>
              <a:rPr lang="en-US" sz="2000" dirty="0">
                <a:solidFill>
                  <a:srgbClr val="00B050"/>
                </a:solidFill>
                <a:latin typeface="Consolas" panose="020B0609020204030204" pitchFamily="49" charset="0"/>
              </a:rPr>
              <a:t>Get-</a:t>
            </a:r>
            <a:r>
              <a:rPr lang="en-US" sz="2000" dirty="0" err="1">
                <a:solidFill>
                  <a:srgbClr val="00B050"/>
                </a:solidFill>
                <a:latin typeface="Consolas" panose="020B0609020204030204" pitchFamily="49" charset="0"/>
              </a:rPr>
              <a:t>AzResourceGroup</a:t>
            </a:r>
            <a:r>
              <a:rPr lang="en-US" sz="2000" dirty="0">
                <a:solidFill>
                  <a:srgbClr val="00B050"/>
                </a:solidFill>
                <a:latin typeface="Consolas" panose="020B0609020204030204" pitchFamily="49" charset="0"/>
              </a:rPr>
              <a:t> –Name “</a:t>
            </a:r>
            <a:r>
              <a:rPr lang="en-US" sz="2000" dirty="0" err="1">
                <a:solidFill>
                  <a:srgbClr val="00B050"/>
                </a:solidFill>
                <a:latin typeface="Consolas" panose="020B0609020204030204" pitchFamily="49" charset="0"/>
              </a:rPr>
              <a:t>CompanyXX</a:t>
            </a:r>
            <a:r>
              <a:rPr lang="en-US" sz="2000" dirty="0">
                <a:solidFill>
                  <a:srgbClr val="00B050"/>
                </a:solidFill>
                <a:latin typeface="Consolas" panose="020B0609020204030204" pitchFamily="49" charset="0"/>
              </a:rPr>
              <a:t>”</a:t>
            </a:r>
          </a:p>
          <a:p>
            <a:pPr lvl="1"/>
            <a:r>
              <a:rPr lang="en-US" sz="2000" dirty="0">
                <a:gradFill>
                  <a:gsLst>
                    <a:gs pos="2917">
                      <a:schemeClr val="tx1"/>
                    </a:gs>
                    <a:gs pos="30000">
                      <a:schemeClr val="tx1"/>
                    </a:gs>
                  </a:gsLst>
                  <a:lin ang="5400000" scaled="0"/>
                </a:gradFill>
              </a:rPr>
              <a:t>to validate PowerShell and your access</a:t>
            </a:r>
          </a:p>
          <a:p>
            <a:pPr lvl="1"/>
            <a:endParaRPr lang="en-US" sz="8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(You may need to Set-</a:t>
            </a:r>
            <a:r>
              <a:rPr lang="en-US" sz="2000" dirty="0" err="1">
                <a:gradFill>
                  <a:gsLst>
                    <a:gs pos="2917">
                      <a:schemeClr val="tx1"/>
                    </a:gs>
                    <a:gs pos="30000">
                      <a:schemeClr val="tx1"/>
                    </a:gs>
                  </a:gsLst>
                  <a:lin ang="5400000" scaled="0"/>
                </a:gradFill>
              </a:rPr>
              <a:t>AzContext</a:t>
            </a:r>
            <a:r>
              <a:rPr lang="en-US" sz="2000" dirty="0">
                <a:gradFill>
                  <a:gsLst>
                    <a:gs pos="2917">
                      <a:schemeClr val="tx1"/>
                    </a:gs>
                    <a:gs pos="30000">
                      <a:schemeClr val="tx1"/>
                    </a:gs>
                  </a:gsLst>
                  <a:lin ang="5400000" scaled="0"/>
                </a:gradFill>
              </a:rPr>
              <a:t> to</a:t>
            </a:r>
          </a:p>
          <a:p>
            <a:r>
              <a:rPr lang="en-US" sz="2000" dirty="0">
                <a:gradFill>
                  <a:gsLst>
                    <a:gs pos="2917">
                      <a:schemeClr val="tx1"/>
                    </a:gs>
                    <a:gs pos="30000">
                      <a:schemeClr val="tx1"/>
                    </a:gs>
                  </a:gsLst>
                  <a:lin ang="5400000" scaled="0"/>
                </a:gradFill>
              </a:rPr>
              <a:t> "Virtual Data Center Workshop“)</a:t>
            </a:r>
          </a:p>
        </p:txBody>
      </p:sp>
      <p:sp>
        <p:nvSpPr>
          <p:cNvPr id="5" name="TextBox 4">
            <a:extLst>
              <a:ext uri="{FF2B5EF4-FFF2-40B4-BE49-F238E27FC236}">
                <a16:creationId xmlns:a16="http://schemas.microsoft.com/office/drawing/2014/main" id="{9C5A2282-B090-47D3-824D-B6621275264E}"/>
              </a:ext>
            </a:extLst>
          </p:cNvPr>
          <p:cNvSpPr txBox="1"/>
          <p:nvPr/>
        </p:nvSpPr>
        <p:spPr>
          <a:xfrm>
            <a:off x="408901" y="5841661"/>
            <a:ext cx="5219378" cy="923330"/>
          </a:xfrm>
          <a:prstGeom prst="rect">
            <a:avLst/>
          </a:prstGeom>
          <a:solidFill>
            <a:srgbClr val="FFFF00"/>
          </a:solidFill>
        </p:spPr>
        <p:txBody>
          <a:bodyPr wrap="non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VM01 should be the server from</a:t>
            </a:r>
          </a:p>
          <a:p>
            <a:r>
              <a:rPr lang="en-US" sz="2000" dirty="0">
                <a:latin typeface="Consolas" panose="020B0609020204030204" pitchFamily="49" charset="0"/>
              </a:rPr>
              <a:t>      which all PowerShell and any</a:t>
            </a:r>
          </a:p>
          <a:p>
            <a:r>
              <a:rPr lang="en-US" sz="2000" dirty="0">
                <a:latin typeface="Consolas" panose="020B0609020204030204" pitchFamily="49" charset="0"/>
              </a:rPr>
              <a:t>      validation should be performed.</a:t>
            </a:r>
          </a:p>
        </p:txBody>
      </p:sp>
    </p:spTree>
    <p:extLst>
      <p:ext uri="{BB962C8B-B14F-4D97-AF65-F5344CB8AC3E}">
        <p14:creationId xmlns:p14="http://schemas.microsoft.com/office/powerpoint/2010/main" val="18800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6.xml><?xml version="1.0" encoding="utf-8"?>
<a:theme xmlns:a="http://schemas.openxmlformats.org/drawingml/2006/main" name="Business Forward">
  <a:themeElements>
    <a:clrScheme name="Business Forward template">
      <a:dk1>
        <a:srgbClr val="353535"/>
      </a:dk1>
      <a:lt1>
        <a:srgbClr val="FFFFFF"/>
      </a:lt1>
      <a:dk2>
        <a:srgbClr val="002050"/>
      </a:dk2>
      <a:lt2>
        <a:srgbClr val="EAEAEA"/>
      </a:lt2>
      <a:accent1>
        <a:srgbClr val="002050"/>
      </a:accent1>
      <a:accent2>
        <a:srgbClr val="0078D7"/>
      </a:accent2>
      <a:accent3>
        <a:srgbClr val="00BCF2"/>
      </a:accent3>
      <a:accent4>
        <a:srgbClr val="FFF1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Business Forward NYC event template v03.potx" id="{A4ED7143-B225-48E2-BA06-A27F210DF2DB}" vid="{34CE7AF1-7214-4BF2-A161-9E389074BF9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2084</TotalTime>
  <Words>2413</Words>
  <Application>Microsoft Office PowerPoint</Application>
  <PresentationFormat>Widescreen</PresentationFormat>
  <Paragraphs>501</Paragraphs>
  <Slides>31</Slides>
  <Notes>14</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31</vt:i4>
      </vt:variant>
    </vt:vector>
  </HeadingPairs>
  <TitlesOfParts>
    <vt:vector size="47" baseType="lpstr">
      <vt:lpstr>Arial</vt:lpstr>
      <vt:lpstr>Calibri</vt:lpstr>
      <vt:lpstr>Calibri Light</vt:lpstr>
      <vt:lpstr>Consolas</vt:lpstr>
      <vt:lpstr>Lucida Console</vt:lpstr>
      <vt:lpstr>Segoe UI</vt:lpstr>
      <vt:lpstr>Segoe UI Light</vt:lpstr>
      <vt:lpstr>Segoe UI Semibold</vt:lpstr>
      <vt:lpstr>Segoe UI Semilight</vt:lpstr>
      <vt:lpstr>Wingdings</vt:lpstr>
      <vt:lpstr>Office Theme</vt:lpstr>
      <vt:lpstr>9-51027_Microsoft_Ready_Template</vt:lpstr>
      <vt:lpstr>1_9-51027_Microsoft_Ready_Template</vt:lpstr>
      <vt:lpstr>9-51052_Microsoft_Ready_Template_Light</vt:lpstr>
      <vt:lpstr>VLAB Template</vt:lpstr>
      <vt:lpstr>Business Forward</vt:lpstr>
      <vt:lpstr>PowerPoint Presentation</vt:lpstr>
      <vt:lpstr>Azure Networking Pre-day</vt:lpstr>
      <vt:lpstr>Morning Session learning objectives</vt:lpstr>
      <vt:lpstr>Azure PowerShell SDK Update</vt:lpstr>
      <vt:lpstr>New Azure PowerShell SDK - Az</vt:lpstr>
      <vt:lpstr>Idempotent PowerShell Operations</vt:lpstr>
      <vt:lpstr>Building the Environment</vt:lpstr>
      <vt:lpstr>Final Environment</vt:lpstr>
      <vt:lpstr>Step 0</vt:lpstr>
      <vt:lpstr>Step 1</vt:lpstr>
      <vt:lpstr>PowerPoint Presentation</vt:lpstr>
      <vt:lpstr>PowerPoint Presentation</vt:lpstr>
      <vt:lpstr>Connectivity options and hybrid offerings </vt:lpstr>
      <vt:lpstr>Azure Virtual WAN – Unified Cloud Connectivity</vt:lpstr>
      <vt:lpstr>Step 2</vt:lpstr>
      <vt:lpstr>Step 3</vt:lpstr>
      <vt:lpstr>PowerPoint Presentation</vt:lpstr>
      <vt:lpstr>ExpressRoute Direct</vt:lpstr>
      <vt:lpstr>PowerPoint Presentation</vt:lpstr>
      <vt:lpstr>ExpressRoute Global Reach</vt:lpstr>
      <vt:lpstr>PowerPoint Presentation</vt:lpstr>
      <vt:lpstr>Step 1, 2, and 3 Validation</vt:lpstr>
      <vt:lpstr>Step 4</vt:lpstr>
      <vt:lpstr>Step 5</vt:lpstr>
      <vt:lpstr>Step 6</vt:lpstr>
      <vt:lpstr>Azure Firewall</vt:lpstr>
      <vt:lpstr>Step 5 and 6 Validation</vt:lpstr>
      <vt:lpstr>Step 7</vt:lpstr>
      <vt:lpstr>Step 8</vt:lpstr>
      <vt:lpstr>Final</vt:lpstr>
      <vt:lpstr>Other Networking Sessions This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Ormond</dc:creator>
  <cp:lastModifiedBy>Jon Ormond</cp:lastModifiedBy>
  <cp:revision>30</cp:revision>
  <dcterms:created xsi:type="dcterms:W3CDTF">2019-04-15T20:58:08Z</dcterms:created>
  <dcterms:modified xsi:type="dcterms:W3CDTF">2019-07-12T01:14:15Z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jonor@microsoft.com</vt:lpwstr>
  </property>
  <property fmtid="{D5CDD505-2E9C-101B-9397-08002B2CF9AE}" pid="5" name="MSIP_Label_f42aa342-8706-4288-bd11-ebb85995028c_SetDate">
    <vt:lpwstr>2019-04-15T20:59:35.5998049Z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af264074-617e-4153-b929-94fa0cae0c54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